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 id="2147483767" r:id="rId2"/>
    <p:sldMasterId id="2147483757" r:id="rId3"/>
    <p:sldMasterId id="2147483729" r:id="rId4"/>
  </p:sldMasterIdLst>
  <p:notesMasterIdLst>
    <p:notesMasterId r:id="rId34"/>
  </p:notesMasterIdLst>
  <p:handoutMasterIdLst>
    <p:handoutMasterId r:id="rId35"/>
  </p:handoutMasterIdLst>
  <p:sldIdLst>
    <p:sldId id="314" r:id="rId5"/>
    <p:sldId id="322" r:id="rId6"/>
    <p:sldId id="321" r:id="rId7"/>
    <p:sldId id="306" r:id="rId8"/>
    <p:sldId id="320" r:id="rId9"/>
    <p:sldId id="317" r:id="rId10"/>
    <p:sldId id="318" r:id="rId11"/>
    <p:sldId id="319" r:id="rId12"/>
    <p:sldId id="316" r:id="rId13"/>
    <p:sldId id="262" r:id="rId14"/>
    <p:sldId id="315" r:id="rId15"/>
    <p:sldId id="313" r:id="rId16"/>
    <p:sldId id="310" r:id="rId17"/>
    <p:sldId id="267" r:id="rId18"/>
    <p:sldId id="269" r:id="rId19"/>
    <p:sldId id="311" r:id="rId20"/>
    <p:sldId id="309" r:id="rId21"/>
    <p:sldId id="312" r:id="rId22"/>
    <p:sldId id="261" r:id="rId23"/>
    <p:sldId id="307" r:id="rId24"/>
    <p:sldId id="308" r:id="rId25"/>
    <p:sldId id="265" r:id="rId26"/>
    <p:sldId id="260" r:id="rId27"/>
    <p:sldId id="268" r:id="rId28"/>
    <p:sldId id="301" r:id="rId29"/>
    <p:sldId id="271" r:id="rId30"/>
    <p:sldId id="283" r:id="rId31"/>
    <p:sldId id="284" r:id="rId32"/>
    <p:sldId id="290" r:id="rId33"/>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3">
          <p15:clr>
            <a:srgbClr val="A4A3A4"/>
          </p15:clr>
        </p15:guide>
        <p15:guide id="2" orient="horz" pos="2533">
          <p15:clr>
            <a:srgbClr val="A4A3A4"/>
          </p15:clr>
        </p15:guide>
        <p15:guide id="3" orient="horz" pos="982">
          <p15:clr>
            <a:srgbClr val="A4A3A4"/>
          </p15:clr>
        </p15:guide>
        <p15:guide id="4" orient="horz" pos="2041">
          <p15:clr>
            <a:srgbClr val="A4A3A4"/>
          </p15:clr>
        </p15:guide>
        <p15:guide id="5" pos="2880">
          <p15:clr>
            <a:srgbClr val="A4A3A4"/>
          </p15:clr>
        </p15:guide>
        <p15:guide id="6" pos="2332">
          <p15:clr>
            <a:srgbClr val="A4A3A4"/>
          </p15:clr>
        </p15:guide>
        <p15:guide id="7" pos="5432">
          <p15:clr>
            <a:srgbClr val="A4A3A4"/>
          </p15:clr>
        </p15:guide>
        <p15:guide id="8" pos="34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43A"/>
    <a:srgbClr val="22475C"/>
    <a:srgbClr val="6D0404"/>
    <a:srgbClr val="20343A"/>
    <a:srgbClr val="22465E"/>
    <a:srgbClr val="3B2259"/>
    <a:srgbClr val="53BBD4"/>
    <a:srgbClr val="19272C"/>
    <a:srgbClr val="58676D"/>
    <a:srgbClr val="2E44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autoAdjust="0"/>
    <p:restoredTop sz="46550" autoAdjust="0"/>
  </p:normalViewPr>
  <p:slideViewPr>
    <p:cSldViewPr snapToGrid="0" snapToObjects="1">
      <p:cViewPr varScale="1">
        <p:scale>
          <a:sx n="53" d="100"/>
          <a:sy n="53" d="100"/>
        </p:scale>
        <p:origin x="2064" y="38"/>
      </p:cViewPr>
      <p:guideLst>
        <p:guide orient="horz" pos="703"/>
        <p:guide orient="horz" pos="2533"/>
        <p:guide orient="horz" pos="982"/>
        <p:guide orient="horz" pos="2041"/>
        <p:guide pos="2880"/>
        <p:guide pos="2332"/>
        <p:guide pos="5432"/>
        <p:guide pos="343"/>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78" d="100"/>
          <a:sy n="78" d="100"/>
        </p:scale>
        <p:origin x="-121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39E9D8-FB85-48D9-9BE0-E471BB1EFF55}" type="slidenum">
              <a:rPr lang="en-US" smtClean="0"/>
              <a:t>‹#›</a:t>
            </a:fld>
            <a:endParaRPr lang="en-US"/>
          </a:p>
        </p:txBody>
      </p:sp>
      <p:pic>
        <p:nvPicPr>
          <p:cNvPr id="6" name="Picture 5"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07127" y="158496"/>
            <a:ext cx="485113" cy="402336"/>
          </a:xfrm>
          <a:prstGeom prst="rect">
            <a:avLst/>
          </a:prstGeom>
        </p:spPr>
      </p:pic>
    </p:spTree>
    <p:extLst>
      <p:ext uri="{BB962C8B-B14F-4D97-AF65-F5344CB8AC3E}">
        <p14:creationId xmlns:p14="http://schemas.microsoft.com/office/powerpoint/2010/main" val="547772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9BE09F-839A-4E46-AA96-6B1F206C8913}" type="slidenum">
              <a:rPr lang="en-US" smtClean="0"/>
              <a:pPr/>
              <a:t>‹#›</a:t>
            </a:fld>
            <a:endParaRPr lang="en-US" dirty="0"/>
          </a:p>
        </p:txBody>
      </p:sp>
      <p:pic>
        <p:nvPicPr>
          <p:cNvPr id="8" name="Picture 7" descr="ca_r_1cr_grey.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6065929" y="146304"/>
            <a:ext cx="426311" cy="353568"/>
          </a:xfrm>
          <a:prstGeom prst="rect">
            <a:avLst/>
          </a:prstGeom>
        </p:spPr>
      </p:pic>
    </p:spTree>
    <p:extLst>
      <p:ext uri="{BB962C8B-B14F-4D97-AF65-F5344CB8AC3E}">
        <p14:creationId xmlns:p14="http://schemas.microsoft.com/office/powerpoint/2010/main" val="374705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Disparate</a:t>
            </a:r>
            <a:r>
              <a:rPr lang="en-US" baseline="0" dirty="0" smtClean="0"/>
              <a:t> environments</a:t>
            </a:r>
          </a:p>
          <a:p>
            <a:endParaRPr lang="en-US" baseline="0" dirty="0" smtClean="0"/>
          </a:p>
          <a:p>
            <a:r>
              <a:rPr lang="en-US" baseline="0" dirty="0" smtClean="0"/>
              <a:t>Test data not equal to production data</a:t>
            </a:r>
          </a:p>
          <a:p>
            <a:endParaRPr lang="en-US" baseline="0" dirty="0" smtClean="0"/>
          </a:p>
          <a:p>
            <a:r>
              <a:rPr lang="en-US" baseline="0" dirty="0" smtClean="0"/>
              <a:t>Custom Manual testing scripts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10</a:t>
            </a:fld>
            <a:endParaRPr lang="en-US"/>
          </a:p>
        </p:txBody>
      </p:sp>
    </p:spTree>
    <p:extLst>
      <p:ext uri="{BB962C8B-B14F-4D97-AF65-F5344CB8AC3E}">
        <p14:creationId xmlns:p14="http://schemas.microsoft.com/office/powerpoint/2010/main" val="192170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496" indent="-222496">
              <a:buAutoNum type="arabicPeriod"/>
            </a:pPr>
            <a:r>
              <a:rPr lang="en-US" dirty="0" smtClean="0"/>
              <a:t>Key use cases:</a:t>
            </a:r>
          </a:p>
          <a:p>
            <a:pPr marL="679696" lvl="1" indent="-222496">
              <a:buAutoNum type="arabicPeriod"/>
            </a:pPr>
            <a:endParaRPr lang="en-US" dirty="0" smtClean="0"/>
          </a:p>
          <a:p>
            <a:pPr marL="222496" indent="-222496">
              <a:buAutoNum type="arabicPeriod"/>
            </a:pPr>
            <a:endParaRPr lang="en-US" dirty="0" smtClean="0"/>
          </a:p>
          <a:p>
            <a:pPr marL="222496" indent="-222496">
              <a:buAutoNum type="arabicPeriod"/>
            </a:pPr>
            <a:r>
              <a:rPr lang="en-US" dirty="0" smtClean="0"/>
              <a:t>Continuous Integration</a:t>
            </a:r>
            <a:r>
              <a:rPr lang="en-US" baseline="0" dirty="0" smtClean="0"/>
              <a:t> systems</a:t>
            </a:r>
          </a:p>
          <a:p>
            <a:pPr marL="222496" indent="-222496">
              <a:buAutoNum type="arabicPeriod"/>
            </a:pPr>
            <a:r>
              <a:rPr lang="en-US" baseline="0" dirty="0" smtClean="0"/>
              <a:t>Artifact Repository</a:t>
            </a:r>
          </a:p>
          <a:p>
            <a:pPr marL="222496" indent="-222496">
              <a:buAutoNum type="arabicPeriod"/>
            </a:pPr>
            <a:r>
              <a:rPr lang="en-US" baseline="0" dirty="0" smtClean="0"/>
              <a:t>Services Desk</a:t>
            </a:r>
          </a:p>
          <a:p>
            <a:pPr marL="667489" lvl="1" indent="-222496">
              <a:buAutoNum type="arabicPeriod"/>
            </a:pPr>
            <a:r>
              <a:rPr lang="en-US" baseline="0" dirty="0" smtClean="0"/>
              <a:t>Approvals, change management</a:t>
            </a:r>
          </a:p>
          <a:p>
            <a:pPr marL="222496" indent="-222496">
              <a:buAutoNum type="arabicPeriod"/>
            </a:pPr>
            <a:r>
              <a:rPr lang="en-US" baseline="0" dirty="0" smtClean="0"/>
              <a:t>Automated test, service virtualization</a:t>
            </a:r>
          </a:p>
          <a:p>
            <a:pPr marL="222496" indent="-222496">
              <a:buAutoNum type="arabicPeriod"/>
            </a:pPr>
            <a:r>
              <a:rPr lang="en-US" baseline="0" dirty="0" smtClean="0"/>
              <a:t>Configuration Management</a:t>
            </a:r>
          </a:p>
          <a:p>
            <a:pPr marL="222496" indent="-222496">
              <a:buAutoNum type="arabicPeriod"/>
            </a:pPr>
            <a:r>
              <a:rPr lang="en-US" baseline="0" dirty="0" smtClean="0"/>
              <a:t>Cloud Provisioning</a:t>
            </a:r>
          </a:p>
        </p:txBody>
      </p:sp>
      <p:sp>
        <p:nvSpPr>
          <p:cNvPr id="4" name="Slide Number Placeholder 3"/>
          <p:cNvSpPr>
            <a:spLocks noGrp="1"/>
          </p:cNvSpPr>
          <p:nvPr>
            <p:ph type="sldNum" sz="quarter" idx="10"/>
          </p:nvPr>
        </p:nvSpPr>
        <p:spPr/>
        <p:txBody>
          <a:bodyPr/>
          <a:lstStyle/>
          <a:p>
            <a:fld id="{9C4C1465-76C8-4610-B968-E64CE47E0FA7}" type="slidenum">
              <a:rPr lang="en-US" smtClean="0"/>
              <a:pPr/>
              <a:t>14</a:t>
            </a:fld>
            <a:endParaRPr lang="en-US" dirty="0"/>
          </a:p>
        </p:txBody>
      </p:sp>
    </p:spTree>
    <p:extLst>
      <p:ext uri="{BB962C8B-B14F-4D97-AF65-F5344CB8AC3E}">
        <p14:creationId xmlns:p14="http://schemas.microsoft.com/office/powerpoint/2010/main" val="34669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15</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19</a:t>
            </a:fld>
            <a:endParaRPr lang="en-US"/>
          </a:p>
        </p:txBody>
      </p:sp>
    </p:spTree>
    <p:extLst>
      <p:ext uri="{BB962C8B-B14F-4D97-AF65-F5344CB8AC3E}">
        <p14:creationId xmlns:p14="http://schemas.microsoft.com/office/powerpoint/2010/main" val="319408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22</a:t>
            </a:fld>
            <a:endParaRPr lang="en-US"/>
          </a:p>
        </p:txBody>
      </p:sp>
    </p:spTree>
    <p:extLst>
      <p:ext uri="{BB962C8B-B14F-4D97-AF65-F5344CB8AC3E}">
        <p14:creationId xmlns:p14="http://schemas.microsoft.com/office/powerpoint/2010/main" val="252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23</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3777127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24</a:t>
            </a:fld>
            <a:endParaRPr lang="en-US"/>
          </a:p>
        </p:txBody>
      </p:sp>
    </p:spTree>
    <p:extLst>
      <p:ext uri="{BB962C8B-B14F-4D97-AF65-F5344CB8AC3E}">
        <p14:creationId xmlns:p14="http://schemas.microsoft.com/office/powerpoint/2010/main" val="37392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9/15/2016 2:20 PM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25</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21730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 Release Automation</a:t>
            </a:r>
            <a:r>
              <a:rPr lang="en-US" baseline="0" dirty="0" smtClean="0"/>
              <a:t> enables our customers to leverage there existing investment with 1000s of available actions for out of the box integrations to the leading ALM, ITSM and CMDB solutions in addition the most prevalent application, web and databases server technologies. </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26</a:t>
            </a:fld>
            <a:endParaRPr lang="en-US"/>
          </a:p>
        </p:txBody>
      </p:sp>
    </p:spTree>
    <p:extLst>
      <p:ext uri="{BB962C8B-B14F-4D97-AF65-F5344CB8AC3E}">
        <p14:creationId xmlns:p14="http://schemas.microsoft.com/office/powerpoint/2010/main" val="372043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
        <p:nvSpPr>
          <p:cNvPr id="6" name="Text Placeholder 4"/>
          <p:cNvSpPr>
            <a:spLocks noGrp="1"/>
          </p:cNvSpPr>
          <p:nvPr>
            <p:ph type="body" sz="quarter" idx="10"/>
          </p:nvPr>
        </p:nvSpPr>
        <p:spPr>
          <a:xfrm>
            <a:off x="459670" y="981076"/>
            <a:ext cx="8229600" cy="3355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8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922" b="11527"/>
          <a:stretch/>
        </p:blipFill>
        <p:spPr bwMode="gray">
          <a:xfrm>
            <a:off x="1" y="2064603"/>
            <a:ext cx="4483972"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2631240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September 15,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102846933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8044"/>
          </a:xfrm>
          <a:prstGeom prst="rect">
            <a:avLst/>
          </a:prstGeom>
          <a:solidFill>
            <a:srgbClr val="74BD1D"/>
          </a:solidFill>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2"/>
          </p:nvPr>
        </p:nvSpPr>
        <p:spPr>
          <a:xfrm>
            <a:off x="457200" y="1201261"/>
            <a:ext cx="8229600" cy="3203364"/>
          </a:xfrm>
          <a:prstGeom prst="rect">
            <a:avLst/>
          </a:prstGeom>
        </p:spPr>
        <p:txBody>
          <a:bodyPr/>
          <a:lstStyle>
            <a:lvl1pPr>
              <a:buClr>
                <a:schemeClr val="accent3">
                  <a:lumMod val="75000"/>
                </a:schemeClr>
              </a:buClr>
              <a:defRPr/>
            </a:lvl1pPr>
            <a:lvl2pPr>
              <a:buClr>
                <a:schemeClr val="accent3">
                  <a:lumMod val="75000"/>
                </a:schemeClr>
              </a:buClr>
              <a:defRPr/>
            </a:lvl2pPr>
            <a:lvl3pPr>
              <a:buClr>
                <a:schemeClr val="accent3">
                  <a:lumMod val="75000"/>
                </a:schemeClr>
              </a:buClr>
              <a:defRPr/>
            </a:lvl3pPr>
            <a:lvl4pPr>
              <a:buClr>
                <a:schemeClr val="accent3">
                  <a:lumMod val="75000"/>
                </a:schemeClr>
              </a:buClr>
              <a:defRPr/>
            </a:lvl4pPr>
            <a:lvl5pPr>
              <a:buClr>
                <a:schemeClr val="accent3">
                  <a:lumMod val="75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67085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700164"/>
          </a:xfrm>
          <a:prstGeom prst="rect">
            <a:avLst/>
          </a:prstGeom>
        </p:spPr>
        <p:txBody>
          <a:bodyPr/>
          <a:lstStyle/>
          <a:p>
            <a:r>
              <a:rPr lang="en-US" dirty="0" smtClean="0"/>
              <a:t>Title - Title Case, Calibri 27 pt bold</a:t>
            </a:r>
            <a:br>
              <a:rPr lang="en-US" dirty="0" smtClean="0"/>
            </a:br>
            <a:r>
              <a:rPr lang="en-US" dirty="0" smtClean="0"/>
              <a:t>2 Line Max</a:t>
            </a:r>
            <a:endParaRPr lang="en-US" dirty="0"/>
          </a:p>
        </p:txBody>
      </p:sp>
      <p:sp>
        <p:nvSpPr>
          <p:cNvPr id="3" name="Content Placeholder 2"/>
          <p:cNvSpPr>
            <a:spLocks noGrp="1"/>
          </p:cNvSpPr>
          <p:nvPr>
            <p:ph idx="1" hasCustomPrompt="1"/>
          </p:nvPr>
        </p:nvSpPr>
        <p:spPr>
          <a:xfrm>
            <a:off x="457200" y="858044"/>
            <a:ext cx="8229600" cy="3626427"/>
          </a:xfrm>
          <a:prstGeom prst="rect">
            <a:avLst/>
          </a:prstGeom>
        </p:spPr>
        <p:txBody>
          <a:bodyPr/>
          <a:lstStyle>
            <a:lvl1pPr>
              <a:defRPr b="0"/>
            </a:lvl1pPr>
            <a:lvl2pPr>
              <a:defRPr b="0"/>
            </a:lvl2pPr>
            <a:lvl3pPr>
              <a:defRPr b="0"/>
            </a:lvl3pPr>
            <a:lvl4pPr>
              <a:defRPr b="0"/>
            </a:lvl4pPr>
            <a:lvl5pPr>
              <a:defRPr b="0"/>
            </a:lvl5pPr>
          </a:lstStyle>
          <a:p>
            <a:pPr lvl="0"/>
            <a:r>
              <a:rPr kumimoji="0" lang="en-US" sz="24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Bullet 1, Calibri regular 24 pt</a:t>
            </a:r>
            <a:endParaRPr lang="en-US" dirty="0" smtClean="0"/>
          </a:p>
          <a:p>
            <a:pPr lvl="1"/>
            <a:r>
              <a:rPr kumimoji="0" lang="en-US" sz="20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Sub-bullet, Calibri regular 20 pt</a:t>
            </a:r>
            <a:endParaRPr lang="en-US" dirty="0" smtClean="0"/>
          </a:p>
          <a:p>
            <a:pPr lvl="2"/>
            <a:r>
              <a:rPr kumimoji="0" lang="en-US" sz="1800" b="0" i="0" u="none" strike="noStrike" kern="1200" cap="none" spc="0" normalizeH="0" baseline="0" noProof="0" dirty="0" smtClean="0">
                <a:ln>
                  <a:noFill/>
                </a:ln>
                <a:solidFill>
                  <a:srgbClr val="1C1C1C">
                    <a:lumMod val="75000"/>
                    <a:lumOff val="25000"/>
                  </a:srgbClr>
                </a:solidFill>
                <a:effectLst/>
                <a:uLnTx/>
                <a:uFillTx/>
                <a:latin typeface="+mn-lt"/>
                <a:ea typeface="+mn-ea"/>
                <a:cs typeface="+mn-cs"/>
              </a:rPr>
              <a:t>Sub-sub-Bullet, Calibri regular 18 pt</a:t>
            </a:r>
            <a:endParaRPr lang="en-US" dirty="0" smtClean="0"/>
          </a:p>
          <a:p>
            <a:pPr lvl="3"/>
            <a:r>
              <a:rPr lang="en-US" dirty="0" smtClean="0"/>
              <a:t>Sub-sub-sub Bullet, Calibri regular 16 pt</a:t>
            </a:r>
          </a:p>
          <a:p>
            <a:pPr lvl="4"/>
            <a:r>
              <a:rPr lang="en-US" dirty="0" smtClean="0"/>
              <a:t>Sub-sub-sub-sub Bullet, Calibri regular 16 pt</a:t>
            </a:r>
            <a:endParaRPr lang="en-US" dirty="0"/>
          </a:p>
        </p:txBody>
      </p:sp>
    </p:spTree>
    <p:extLst>
      <p:ext uri="{BB962C8B-B14F-4D97-AF65-F5344CB8AC3E}">
        <p14:creationId xmlns:p14="http://schemas.microsoft.com/office/powerpoint/2010/main" val="76312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7" name="Title 6"/>
          <p:cNvSpPr>
            <a:spLocks noGrp="1"/>
          </p:cNvSpPr>
          <p:nvPr>
            <p:ph type="title"/>
          </p:nvPr>
        </p:nvSpPr>
        <p:spPr>
          <a:xfrm>
            <a:off x="457200" y="157880"/>
            <a:ext cx="8229600" cy="700164"/>
          </a:xfrm>
          <a:prstGeom prst="rect">
            <a:avLst/>
          </a:prstGeom>
        </p:spPr>
        <p:txBody>
          <a:bodyPr/>
          <a:lstStyle>
            <a:lvl1pPr>
              <a:defRPr/>
            </a:lvl1pPr>
          </a:lstStyle>
          <a:p>
            <a:r>
              <a:rPr lang="en-US" smtClean="0"/>
              <a:t>Click to edit Master title style</a:t>
            </a:r>
            <a:endParaRPr lang="en-US" dirty="0"/>
          </a:p>
        </p:txBody>
      </p:sp>
      <p:sp>
        <p:nvSpPr>
          <p:cNvPr id="12" name="Content Placeholder 11"/>
          <p:cNvSpPr>
            <a:spLocks noGrp="1"/>
          </p:cNvSpPr>
          <p:nvPr>
            <p:ph sz="quarter" idx="12"/>
          </p:nvPr>
        </p:nvSpPr>
        <p:spPr>
          <a:xfrm>
            <a:off x="304801"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3"/>
          </p:nvPr>
        </p:nvSpPr>
        <p:spPr>
          <a:xfrm>
            <a:off x="4724400" y="1130949"/>
            <a:ext cx="4114800" cy="3351138"/>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smtClean="0"/>
              <a:pPr>
                <a:defRPr/>
              </a:pPr>
              <a:t>‹#›</a:t>
            </a:fld>
            <a:endParaRPr lang="en-US" dirty="0"/>
          </a:p>
        </p:txBody>
      </p:sp>
      <p:sp>
        <p:nvSpPr>
          <p:cNvPr id="11"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FFDF595D-8196-744E-8F48-A3B9481ABFF7}" type="datetime4">
              <a:rPr lang="x-none" smtClean="0"/>
              <a:pPr fontAlgn="auto">
                <a:spcBef>
                  <a:spcPts val="0"/>
                </a:spcBef>
                <a:spcAft>
                  <a:spcPts val="0"/>
                </a:spcAft>
              </a:pPr>
              <a:t>September 15, 2016</a:t>
            </a:fld>
            <a:endParaRPr lang="en-US" dirty="0"/>
          </a:p>
        </p:txBody>
      </p:sp>
      <p:sp>
        <p:nvSpPr>
          <p:cNvPr id="13" name="Footer Placeholder 2"/>
          <p:cNvSpPr>
            <a:spLocks noGrp="1"/>
          </p:cNvSpPr>
          <p:nvPr>
            <p:ph type="ftr" sz="quarter" idx="3"/>
          </p:nvPr>
        </p:nvSpPr>
        <p:spPr>
          <a:xfrm>
            <a:off x="2120900" y="4908011"/>
            <a:ext cx="54864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lang="en-US" smtClean="0"/>
              <a:t>Copyright © 2013 CA. All rights reserved.</a:t>
            </a:r>
            <a:endParaRPr lang="en-US"/>
          </a:p>
        </p:txBody>
      </p:sp>
    </p:spTree>
    <p:extLst>
      <p:ext uri="{BB962C8B-B14F-4D97-AF65-F5344CB8AC3E}">
        <p14:creationId xmlns:p14="http://schemas.microsoft.com/office/powerpoint/2010/main" val="21411466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Section Hea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9363" b="19876"/>
          <a:stretch/>
        </p:blipFill>
        <p:spPr bwMode="gray">
          <a:xfrm>
            <a:off x="0" y="2064603"/>
            <a:ext cx="4431310" cy="3083660"/>
          </a:xfrm>
          <a:prstGeom prst="rect">
            <a:avLst/>
          </a:prstGeom>
        </p:spPr>
      </p:pic>
      <p:sp>
        <p:nvSpPr>
          <p:cNvPr id="7" name="Title 1"/>
          <p:cNvSpPr>
            <a:spLocks noGrp="1"/>
          </p:cNvSpPr>
          <p:nvPr>
            <p:ph type="ctrTitle"/>
          </p:nvPr>
        </p:nvSpPr>
        <p:spPr bwMode="gray">
          <a:xfrm>
            <a:off x="911584" y="493882"/>
            <a:ext cx="7686316" cy="1094017"/>
          </a:xfrm>
          <a:prstGeom prst="rect">
            <a:avLst/>
          </a:prstGeom>
        </p:spPr>
        <p:txBody>
          <a:bodyPr vert="horz" lIns="91440" tIns="45720" rIns="91440" bIns="45720" rtlCol="0" anchor="t">
            <a:noAutofit/>
          </a:bodyPr>
          <a:lstStyle>
            <a:lvl1pPr marL="0" indent="0" algn="l" defTabSz="457200" rtl="0" eaLnBrk="1" latinLnBrk="0" hangingPunct="1">
              <a:lnSpc>
                <a:spcPct val="110000"/>
              </a:lnSpc>
              <a:spcBef>
                <a:spcPts val="0"/>
              </a:spcBef>
              <a:spcAft>
                <a:spcPts val="1200"/>
              </a:spcAft>
              <a:buClr>
                <a:srgbClr val="0064AF"/>
              </a:buClr>
              <a:buFont typeface="Wingdings" charset="2"/>
              <a:buNone/>
              <a:defRPr lang="en-US" sz="3600" b="0" kern="1200" baseline="0" dirty="0">
                <a:solidFill>
                  <a:srgbClr val="A6A6A6"/>
                </a:solidFill>
                <a:latin typeface="+mn-lt"/>
                <a:ea typeface="+mn-ea"/>
                <a:cs typeface="+mn-cs"/>
              </a:defRPr>
            </a:lvl1pPr>
          </a:lstStyle>
          <a:p>
            <a:pPr marL="0" lvl="0" indent="0" algn="l" defTabSz="457200" rtl="0" eaLnBrk="1" latinLnBrk="0" hangingPunct="1">
              <a:lnSpc>
                <a:spcPct val="110000"/>
              </a:lnSpc>
              <a:spcBef>
                <a:spcPts val="0"/>
              </a:spcBef>
              <a:spcAft>
                <a:spcPts val="1200"/>
              </a:spcAft>
              <a:buClr>
                <a:srgbClr val="0064AF"/>
              </a:buClr>
              <a:buFont typeface="Wingdings" charset="2"/>
              <a:buNone/>
            </a:pPr>
            <a:r>
              <a:rPr lang="en-US" smtClean="0"/>
              <a:t>Click to edit Master title style</a:t>
            </a:r>
            <a:endParaRPr lang="en-US" dirty="0"/>
          </a:p>
        </p:txBody>
      </p:sp>
    </p:spTree>
    <p:extLst>
      <p:ext uri="{BB962C8B-B14F-4D97-AF65-F5344CB8AC3E}">
        <p14:creationId xmlns:p14="http://schemas.microsoft.com/office/powerpoint/2010/main" val="317932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6" name="Text Placeholder 22"/>
          <p:cNvSpPr>
            <a:spLocks noGrp="1"/>
          </p:cNvSpPr>
          <p:nvPr>
            <p:ph type="body" sz="quarter" idx="16" hasCustomPrompt="1"/>
          </p:nvPr>
        </p:nvSpPr>
        <p:spPr bwMode="black">
          <a:xfrm>
            <a:off x="5029628" y="1950384"/>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Title Goes Here</a:t>
            </a:r>
          </a:p>
        </p:txBody>
      </p:sp>
      <p:sp>
        <p:nvSpPr>
          <p:cNvPr id="7" name="Text Placeholder 22"/>
          <p:cNvSpPr>
            <a:spLocks noGrp="1"/>
          </p:cNvSpPr>
          <p:nvPr>
            <p:ph type="body" sz="quarter" idx="17" hasCustomPrompt="1"/>
          </p:nvPr>
        </p:nvSpPr>
        <p:spPr bwMode="black">
          <a:xfrm>
            <a:off x="5029628" y="2139340"/>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First.Last@ca.com</a:t>
            </a:r>
          </a:p>
        </p:txBody>
      </p:sp>
      <p:sp>
        <p:nvSpPr>
          <p:cNvPr id="8" name="Text Placeholder 22"/>
          <p:cNvSpPr>
            <a:spLocks noGrp="1"/>
          </p:cNvSpPr>
          <p:nvPr>
            <p:ph type="body" sz="quarter" idx="18" hasCustomPrompt="1"/>
          </p:nvPr>
        </p:nvSpPr>
        <p:spPr bwMode="black">
          <a:xfrm>
            <a:off x="5289576" y="2419862"/>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a:t>
            </a:r>
            <a:r>
              <a:rPr lang="en-US" dirty="0" err="1" smtClean="0"/>
              <a:t>cainc</a:t>
            </a:r>
            <a:endParaRPr lang="en-US" dirty="0" smtClean="0"/>
          </a:p>
        </p:txBody>
      </p:sp>
      <p:sp>
        <p:nvSpPr>
          <p:cNvPr id="9" name="Text Placeholder 22"/>
          <p:cNvSpPr>
            <a:spLocks noGrp="1"/>
          </p:cNvSpPr>
          <p:nvPr>
            <p:ph type="body" sz="quarter" idx="19" hasCustomPrompt="1"/>
          </p:nvPr>
        </p:nvSpPr>
        <p:spPr bwMode="black">
          <a:xfrm>
            <a:off x="5289576" y="2670956"/>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rgbClr val="0064AF"/>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slideshare.net/</a:t>
            </a:r>
            <a:r>
              <a:rPr lang="en-US" dirty="0" err="1" smtClean="0"/>
              <a:t>CAinc</a:t>
            </a:r>
            <a:endParaRPr lang="en-US" dirty="0" smtClean="0"/>
          </a:p>
        </p:txBody>
      </p:sp>
      <p:sp>
        <p:nvSpPr>
          <p:cNvPr id="10" name="Text Placeholder 22"/>
          <p:cNvSpPr>
            <a:spLocks noGrp="1"/>
          </p:cNvSpPr>
          <p:nvPr>
            <p:ph type="body" sz="quarter" idx="20" hasCustomPrompt="1"/>
          </p:nvPr>
        </p:nvSpPr>
        <p:spPr bwMode="black">
          <a:xfrm>
            <a:off x="5289576" y="2913881"/>
            <a:ext cx="3182112" cy="182563"/>
          </a:xfrm>
          <a:prstGeom prst="rect">
            <a:avLst/>
          </a:prstGeom>
        </p:spPr>
        <p:txBody>
          <a:bodyPr lIns="0"/>
          <a:lstStyle>
            <a:lvl1pPr marL="0" marR="0" indent="0" algn="l" defTabSz="457200" rtl="0" eaLnBrk="1" fontAlgn="auto" latinLnBrk="0" hangingPunct="1">
              <a:lnSpc>
                <a:spcPct val="110000"/>
              </a:lnSpc>
              <a:spcBef>
                <a:spcPts val="0"/>
              </a:spcBef>
              <a:spcAft>
                <a:spcPts val="1200"/>
              </a:spcAft>
              <a:buClr>
                <a:schemeClr val="bg1"/>
              </a:buClr>
              <a:buSzTx/>
              <a:buFont typeface="Wingdings" charset="2"/>
              <a:buNone/>
              <a:tabLst/>
              <a:defRPr sz="1100">
                <a:solidFill>
                  <a:schemeClr val="tx1"/>
                </a:solidFill>
              </a:defRPr>
            </a:lvl1pPr>
            <a:lvl2pPr>
              <a:buNone/>
              <a:defRPr sz="800"/>
            </a:lvl2pPr>
            <a:lvl3pPr>
              <a:buNone/>
              <a:defRPr sz="800"/>
            </a:lvl3pPr>
            <a:lvl4pPr>
              <a:buNone/>
              <a:defRPr sz="800"/>
            </a:lvl4pPr>
            <a:lvl5pPr>
              <a:buNone/>
              <a:defRPr sz="800"/>
            </a:lvl5pPr>
          </a:lstStyle>
          <a:p>
            <a:pPr lvl="0"/>
            <a:r>
              <a:rPr lang="en-US" dirty="0" smtClean="0"/>
              <a:t>linkedin.com/company/ca-technologies</a:t>
            </a:r>
          </a:p>
        </p:txBody>
      </p:sp>
      <p:sp>
        <p:nvSpPr>
          <p:cNvPr id="11" name="Text Placeholder 29"/>
          <p:cNvSpPr>
            <a:spLocks noGrp="1"/>
          </p:cNvSpPr>
          <p:nvPr>
            <p:ph type="body" sz="quarter" idx="21" hasCustomPrompt="1"/>
          </p:nvPr>
        </p:nvSpPr>
        <p:spPr bwMode="black">
          <a:xfrm>
            <a:off x="5018612" y="3320198"/>
            <a:ext cx="1224057" cy="206769"/>
          </a:xfrm>
          <a:prstGeom prst="rect">
            <a:avLst/>
          </a:prstGeom>
        </p:spPr>
        <p:txBody>
          <a:bodyPr lIns="0" tIns="0" rIns="0" bIns="0"/>
          <a:lstStyle>
            <a:lvl1pPr>
              <a:buNone/>
              <a:defRPr sz="1400" b="1">
                <a:solidFill>
                  <a:schemeClr val="tx1"/>
                </a:solidFill>
              </a:defRPr>
            </a:lvl1pPr>
          </a:lstStyle>
          <a:p>
            <a:pPr lvl="0"/>
            <a:r>
              <a:rPr lang="en-US" dirty="0" smtClean="0"/>
              <a:t>ca.com</a:t>
            </a:r>
            <a:endParaRPr lang="en-US" dirty="0"/>
          </a:p>
        </p:txBody>
      </p:sp>
      <p:cxnSp>
        <p:nvCxnSpPr>
          <p:cNvPr id="12" name="Straight Connector 11"/>
          <p:cNvCxnSpPr/>
          <p:nvPr userDrawn="1"/>
        </p:nvCxnSpPr>
        <p:spPr bwMode="gray">
          <a:xfrm flipV="1">
            <a:off x="4321832" y="1361407"/>
            <a:ext cx="33246" cy="2834640"/>
          </a:xfrm>
          <a:prstGeom prst="line">
            <a:avLst/>
          </a:prstGeom>
          <a:noFill/>
          <a:ln w="25400" cap="flat" cmpd="sng" algn="ctr">
            <a:gradFill flip="none" rotWithShape="1">
              <a:gsLst>
                <a:gs pos="0">
                  <a:sysClr val="window" lastClr="FFFFFF"/>
                </a:gs>
                <a:gs pos="100000">
                  <a:prstClr val="white"/>
                </a:gs>
                <a:gs pos="47000">
                  <a:sysClr val="window" lastClr="FFFFFF">
                    <a:lumMod val="85000"/>
                  </a:sysClr>
                </a:gs>
              </a:gsLst>
              <a:lin ang="16200000" scaled="0"/>
              <a:tileRect/>
            </a:gradFill>
            <a:prstDash val="solid"/>
          </a:ln>
          <a:effectLst/>
        </p:spPr>
      </p:cxnSp>
      <p:sp>
        <p:nvSpPr>
          <p:cNvPr id="14" name="Text Placeholder 16"/>
          <p:cNvSpPr>
            <a:spLocks noGrp="1"/>
          </p:cNvSpPr>
          <p:nvPr>
            <p:ph type="body" sz="quarter" idx="22" hasCustomPrompt="1"/>
          </p:nvPr>
        </p:nvSpPr>
        <p:spPr bwMode="black">
          <a:xfrm>
            <a:off x="5029200" y="1679480"/>
            <a:ext cx="3200400" cy="228812"/>
          </a:xfrm>
          <a:prstGeom prst="rect">
            <a:avLst/>
          </a:prstGeom>
        </p:spPr>
        <p:txBody>
          <a:bodyPr lIns="0" tIns="0" rIns="0" bIns="0"/>
          <a:lstStyle>
            <a:lvl1pPr>
              <a:buNone/>
              <a:defRPr sz="1600" b="1">
                <a:solidFill>
                  <a:schemeClr val="tx1"/>
                </a:solidFill>
              </a:defRPr>
            </a:lvl1pPr>
            <a:lvl2pPr>
              <a:buNone/>
              <a:defRPr sz="1800" b="1"/>
            </a:lvl2pPr>
            <a:lvl3pPr>
              <a:buNone/>
              <a:defRPr sz="1600" b="1"/>
            </a:lvl3pPr>
            <a:lvl4pPr>
              <a:buNone/>
              <a:defRPr sz="1400" b="1"/>
            </a:lvl4pPr>
            <a:lvl5pPr>
              <a:buNone/>
              <a:defRPr sz="1400" b="1"/>
            </a:lvl5pPr>
          </a:lstStyle>
          <a:p>
            <a:r>
              <a:rPr lang="en-US" dirty="0" err="1" smtClean="0"/>
              <a:t>Firstname</a:t>
            </a:r>
            <a:r>
              <a:rPr lang="en-US" dirty="0" smtClean="0"/>
              <a:t> </a:t>
            </a:r>
            <a:r>
              <a:rPr lang="en-US" dirty="0" err="1" smtClean="0"/>
              <a:t>Lastname</a:t>
            </a:r>
            <a:endParaRPr lang="en-US" dirty="0" smtClean="0"/>
          </a:p>
        </p:txBody>
      </p:sp>
      <p:pic>
        <p:nvPicPr>
          <p:cNvPr id="18" name="Picture 17" descr="ca_r_1cr.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2423253" y="1702860"/>
            <a:ext cx="1683644" cy="1500824"/>
          </a:xfrm>
          <a:prstGeom prst="rect">
            <a:avLst/>
          </a:prstGeom>
        </p:spPr>
      </p:pic>
      <p:pic>
        <p:nvPicPr>
          <p:cNvPr id="19" name="Picture Placeholder 2"/>
          <p:cNvPicPr>
            <a:picLocks/>
          </p:cNvPicPr>
          <p:nvPr userDrawn="1"/>
        </p:nvPicPr>
        <p:blipFill>
          <a:blip r:embed="rId3"/>
          <a:stretch>
            <a:fillRect/>
          </a:stretch>
        </p:blipFill>
        <p:spPr bwMode="black">
          <a:xfrm>
            <a:off x="5015137" y="2442528"/>
            <a:ext cx="185512" cy="196215"/>
          </a:xfrm>
          <a:prstGeom prst="rect">
            <a:avLst/>
          </a:prstGeom>
        </p:spPr>
      </p:pic>
      <p:pic>
        <p:nvPicPr>
          <p:cNvPr id="20" name="Picture Placeholder 6"/>
          <p:cNvPicPr>
            <a:picLocks/>
          </p:cNvPicPr>
          <p:nvPr userDrawn="1"/>
        </p:nvPicPr>
        <p:blipFill>
          <a:blip r:embed="rId4"/>
          <a:stretch>
            <a:fillRect/>
          </a:stretch>
        </p:blipFill>
        <p:spPr bwMode="black">
          <a:xfrm>
            <a:off x="5024662" y="2684064"/>
            <a:ext cx="213505" cy="225822"/>
          </a:xfrm>
          <a:prstGeom prst="rect">
            <a:avLst/>
          </a:prstGeom>
        </p:spPr>
      </p:pic>
      <p:pic>
        <p:nvPicPr>
          <p:cNvPr id="21" name="Picture Placeholder 11"/>
          <p:cNvPicPr>
            <a:picLocks/>
          </p:cNvPicPr>
          <p:nvPr userDrawn="1"/>
        </p:nvPicPr>
        <p:blipFill>
          <a:blip r:embed="rId5"/>
          <a:stretch>
            <a:fillRect/>
          </a:stretch>
        </p:blipFill>
        <p:spPr bwMode="black">
          <a:xfrm>
            <a:off x="5015136" y="2917026"/>
            <a:ext cx="209325" cy="221402"/>
          </a:xfrm>
          <a:prstGeom prst="rect">
            <a:avLst/>
          </a:prstGeom>
        </p:spPr>
      </p:pic>
    </p:spTree>
    <p:extLst>
      <p:ext uri="{BB962C8B-B14F-4D97-AF65-F5344CB8AC3E}">
        <p14:creationId xmlns:p14="http://schemas.microsoft.com/office/powerpoint/2010/main" val="79512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0"/>
            <a:ext cx="8229600" cy="410575"/>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981375"/>
            <a:ext cx="8170124" cy="3278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8" y="514825"/>
            <a:ext cx="8178803" cy="289590"/>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58045"/>
            <a:ext cx="4038600" cy="3397616"/>
          </a:xfrm>
          <a:prstGeom prst="rect">
            <a:avLst/>
          </a:prstGeom>
        </p:spPr>
        <p:txBody>
          <a:bodyPr/>
          <a:lstStyle>
            <a:lvl1pPr>
              <a:lnSpc>
                <a:spcPts val="2880"/>
              </a:lnSpc>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858045"/>
            <a:ext cx="4038600" cy="3397616"/>
          </a:xfrm>
          <a:prstGeom prst="rect">
            <a:avLst/>
          </a:prstGeom>
        </p:spPr>
        <p:txBody>
          <a:bodyPr/>
          <a:lstStyle>
            <a:lvl1pPr>
              <a:defRPr sz="2400" b="0">
                <a:solidFill>
                  <a:schemeClr val="bg1"/>
                </a:solidFill>
              </a:defRPr>
            </a:lvl1pPr>
            <a:lvl2pPr>
              <a:defRPr sz="2000" b="0">
                <a:solidFill>
                  <a:schemeClr val="bg1"/>
                </a:solidFill>
              </a:defRPr>
            </a:lvl2pPr>
            <a:lvl3pPr>
              <a:defRPr sz="1800" b="0">
                <a:solidFill>
                  <a:schemeClr val="bg1"/>
                </a:solidFill>
              </a:defRPr>
            </a:lvl3pPr>
            <a:lvl4pPr>
              <a:defRPr sz="1600" b="0">
                <a:solidFill>
                  <a:schemeClr val="bg1"/>
                </a:solidFill>
              </a:defRPr>
            </a:lvl4pPr>
            <a:lvl5pPr>
              <a:defRPr sz="1600" b="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54609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7884"/>
            <a:ext cx="8229600" cy="81927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Full Pa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8263"/>
          </a:xfrm>
        </p:spPr>
        <p:txBody>
          <a:bodyPr vert="horz" lIns="91440" tIns="45720" rIns="91440" bIns="1280160" rtlCol="0" anchor="ctr" anchorCtr="0">
            <a:normAutofit/>
          </a:bodyPr>
          <a:lstStyle>
            <a:lvl1pPr marL="342900" indent="-342900" algn="ctr" defTabSz="457200" rtl="0" eaLnBrk="1" latinLnBrk="0" hangingPunct="1">
              <a:lnSpc>
                <a:spcPts val="2880"/>
              </a:lnSpc>
              <a:spcBef>
                <a:spcPts val="1200"/>
              </a:spcBef>
              <a:spcAft>
                <a:spcPts val="200"/>
              </a:spcAft>
              <a:buClr>
                <a:schemeClr val="tx1"/>
              </a:buClr>
              <a:buFont typeface="Wingdings" charset="2"/>
              <a:buNone/>
              <a:defRPr lang="en-US" sz="2400" b="0" kern="1200" dirty="0" smtClean="0">
                <a:solidFill>
                  <a:schemeClr val="tx1"/>
                </a:solidFill>
                <a:latin typeface="+mn-lt"/>
                <a:ea typeface="+mn-ea"/>
                <a:cs typeface="+mn-cs"/>
              </a:defRPr>
            </a:lvl1pPr>
          </a:lstStyle>
          <a:p>
            <a:r>
              <a:rPr lang="en-US" dirty="0" smtClean="0"/>
              <a:t>INSERT PHOTO HERE</a:t>
            </a:r>
            <a:endParaRPr lang="en-US" dirty="0"/>
          </a:p>
        </p:txBody>
      </p:sp>
      <p:sp>
        <p:nvSpPr>
          <p:cNvPr id="6" name="Title 1"/>
          <p:cNvSpPr>
            <a:spLocks noGrp="1"/>
          </p:cNvSpPr>
          <p:nvPr>
            <p:ph type="title" hasCustomPrompt="1"/>
          </p:nvPr>
        </p:nvSpPr>
        <p:spPr bwMode="black">
          <a:xfrm>
            <a:off x="5960787" y="0"/>
            <a:ext cx="2167128" cy="3675888"/>
          </a:xfrm>
          <a:prstGeom prst="rect">
            <a:avLst/>
          </a:prstGeom>
          <a:solidFill>
            <a:srgbClr val="22475C">
              <a:alpha val="95000"/>
            </a:srgbClr>
          </a:solidFill>
        </p:spPr>
        <p:txBody>
          <a:bodyPr vert="horz" lIns="182880" tIns="182880" rIns="91440" bIns="182880" rtlCol="0" anchor="b" anchorCtr="0">
            <a:noAutofit/>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Title - Title Case, Calibri 28 pt bold</a:t>
            </a:r>
            <a:br>
              <a:rPr kumimoji="0" lang="en-US" sz="28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0" u="none" strike="noStrike" kern="1200" cap="none" spc="0" normalizeH="0" baseline="0" noProof="0" dirty="0" smtClean="0">
                <a:ln>
                  <a:noFill/>
                </a:ln>
                <a:solidFill>
                  <a:srgbClr val="FFFFFF"/>
                </a:solidFill>
                <a:effectLst/>
                <a:uLnTx/>
                <a:uFillTx/>
                <a:latin typeface="Calibri"/>
                <a:ea typeface="+mj-ea"/>
                <a:cs typeface="+mj-cs"/>
              </a:rPr>
              <a:t>2 Line Max</a:t>
            </a:r>
            <a:endParaRPr kumimoji="0" lang="en-US" sz="2800" b="0" i="0" u="none" strike="noStrike" kern="1200" cap="none" spc="0" normalizeH="0" baseline="0" noProof="0" dirty="0">
              <a:ln>
                <a:noFill/>
              </a:ln>
              <a:solidFill>
                <a:srgbClr val="FFFFFF"/>
              </a:solidFill>
              <a:effectLst/>
              <a:uLnTx/>
              <a:uFillTx/>
              <a:latin typeface="Calibri"/>
              <a:ea typeface="+mj-ea"/>
              <a:cs typeface="+mj-cs"/>
            </a:endParaRPr>
          </a:p>
        </p:txBody>
      </p:sp>
    </p:spTree>
    <p:extLst>
      <p:ext uri="{BB962C8B-B14F-4D97-AF65-F5344CB8AC3E}">
        <p14:creationId xmlns:p14="http://schemas.microsoft.com/office/powerpoint/2010/main" val="14418863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0290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2" y="1132618"/>
            <a:ext cx="8534399" cy="3351139"/>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37049"/>
            <a:ext cx="8537738" cy="54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4908011"/>
            <a:ext cx="382588" cy="240252"/>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4908011"/>
            <a:ext cx="1371600" cy="240252"/>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pPr fontAlgn="auto">
              <a:spcBef>
                <a:spcPts val="0"/>
              </a:spcBef>
              <a:spcAft>
                <a:spcPts val="0"/>
              </a:spcAft>
            </a:pPr>
            <a:fld id="{9C0CA8CC-A30E-1E49-AF32-7C326A88A651}" type="datetime4">
              <a:rPr lang="x-none">
                <a:solidFill>
                  <a:srgbClr val="000000">
                    <a:lumMod val="75000"/>
                    <a:lumOff val="25000"/>
                  </a:srgbClr>
                </a:solidFill>
                <a:latin typeface="Calibri"/>
              </a:rPr>
              <a:pPr fontAlgn="auto">
                <a:spcBef>
                  <a:spcPts val="0"/>
                </a:spcBef>
                <a:spcAft>
                  <a:spcPts val="0"/>
                </a:spcAft>
              </a:pPr>
              <a:t>September 15, 2016</a:t>
            </a:fld>
            <a:endParaRPr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4908011"/>
            <a:ext cx="2667000" cy="240252"/>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pPr fontAlgn="auto">
              <a:spcBef>
                <a:spcPts val="0"/>
              </a:spcBef>
              <a:spcAft>
                <a:spcPts val="0"/>
              </a:spcAft>
            </a:pPr>
            <a:r>
              <a:rPr smtClean="0">
                <a:solidFill>
                  <a:srgbClr val="000000">
                    <a:lumMod val="75000"/>
                    <a:lumOff val="25000"/>
                  </a:srgbClr>
                </a:solidFill>
                <a:latin typeface="Calibri"/>
              </a:rPr>
              <a:t>Copyright © 2013 CA. All rights reserved.</a:t>
            </a:r>
            <a:endParaRPr>
              <a:solidFill>
                <a:srgbClr val="000000">
                  <a:lumMod val="75000"/>
                  <a:lumOff val="25000"/>
                </a:srgbClr>
              </a:solidFill>
              <a:latin typeface="Calibri"/>
            </a:endParaRPr>
          </a:p>
        </p:txBody>
      </p:sp>
    </p:spTree>
    <p:extLst>
      <p:ext uri="{BB962C8B-B14F-4D97-AF65-F5344CB8AC3E}">
        <p14:creationId xmlns:p14="http://schemas.microsoft.com/office/powerpoint/2010/main" val="3231543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1"/>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488707"/>
          </a:xfrm>
          <a:prstGeom prst="rect">
            <a:avLst/>
          </a:prstGeom>
        </p:spPr>
        <p:txBody>
          <a:bodyPr>
            <a:noAutofit/>
          </a:bodyPr>
          <a:lstStyle>
            <a:lvl1pPr marL="0" indent="0">
              <a:buNone/>
              <a:defRPr sz="1200" b="1">
                <a:solidFill>
                  <a:schemeClr val="bg1"/>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47622265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l="-1000" t="-1000" r="-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533628" y="645249"/>
            <a:ext cx="6456114" cy="1103540"/>
          </a:xfrm>
          <a:prstGeom prst="rect">
            <a:avLst/>
          </a:prstGeom>
        </p:spPr>
        <p:txBody>
          <a:bodyPr>
            <a:noAutofit/>
          </a:bodyPr>
          <a:lstStyle>
            <a:lvl1pPr algn="l">
              <a:defRPr sz="3600">
                <a:solidFill>
                  <a:schemeClr val="bg2"/>
                </a:solidFill>
                <a:latin typeface="+mj-lt"/>
              </a:defRPr>
            </a:lvl1pPr>
          </a:lstStyle>
          <a:p>
            <a:r>
              <a:rPr lang="en-US" dirty="0" smtClean="0"/>
              <a:t>Always In Title Case; </a:t>
            </a:r>
            <a:br>
              <a:rPr lang="en-US" dirty="0" smtClean="0"/>
            </a:br>
            <a:r>
              <a:rPr lang="en-US" dirty="0" smtClean="0"/>
              <a:t>2 Lines Preferred</a:t>
            </a:r>
            <a:endParaRPr lang="en-US" dirty="0"/>
          </a:p>
        </p:txBody>
      </p:sp>
      <p:sp>
        <p:nvSpPr>
          <p:cNvPr id="3" name="Subtitle 2"/>
          <p:cNvSpPr>
            <a:spLocks noGrp="1"/>
          </p:cNvSpPr>
          <p:nvPr>
            <p:ph type="subTitle" idx="1" hasCustomPrompt="1"/>
          </p:nvPr>
        </p:nvSpPr>
        <p:spPr bwMode="black">
          <a:xfrm>
            <a:off x="533627" y="2156167"/>
            <a:ext cx="6456116" cy="572028"/>
          </a:xfrm>
          <a:prstGeom prst="rect">
            <a:avLst/>
          </a:prstGeom>
        </p:spPr>
        <p:txBody>
          <a:bodyPr>
            <a:noAutofit/>
          </a:bodyPr>
          <a:lstStyle>
            <a:lvl1pPr marL="0" indent="0" algn="l" defTabSz="457200" rtl="0" eaLnBrk="1" latinLnBrk="0" hangingPunct="1">
              <a:lnSpc>
                <a:spcPct val="90000"/>
              </a:lnSpc>
              <a:spcBef>
                <a:spcPct val="0"/>
              </a:spcBef>
              <a:buNone/>
              <a:defRPr lang="en-US" sz="1800" b="0" kern="1200" dirty="0">
                <a:solidFill>
                  <a:schemeClr val="bg2"/>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or presenter name [sentence or title case as needed </a:t>
            </a:r>
            <a:br>
              <a:rPr lang="en-US" dirty="0" smtClean="0"/>
            </a:br>
            <a:r>
              <a:rPr lang="en-US" dirty="0" smtClean="0"/>
              <a:t>Calibri 18 pt]</a:t>
            </a:r>
            <a:endParaRPr lang="en-US" dirty="0"/>
          </a:p>
        </p:txBody>
      </p:sp>
      <p:sp>
        <p:nvSpPr>
          <p:cNvPr id="11" name="Text Placeholder 12"/>
          <p:cNvSpPr>
            <a:spLocks noGrp="1"/>
          </p:cNvSpPr>
          <p:nvPr>
            <p:ph type="body" sz="quarter" idx="11" hasCustomPrompt="1"/>
          </p:nvPr>
        </p:nvSpPr>
        <p:spPr bwMode="black">
          <a:xfrm>
            <a:off x="533628" y="3310661"/>
            <a:ext cx="6456116" cy="255387"/>
          </a:xfrm>
          <a:prstGeom prst="rect">
            <a:avLst/>
          </a:prstGeom>
        </p:spPr>
        <p:txBody>
          <a:bodyPr>
            <a:noAutofit/>
          </a:bodyPr>
          <a:lstStyle>
            <a:lvl1pPr marL="0" indent="0">
              <a:buNone/>
              <a:defRPr sz="1200" b="1">
                <a:solidFill>
                  <a:schemeClr val="bg2"/>
                </a:solidFill>
                <a:latin typeface="+mj-lt"/>
              </a:defRPr>
            </a:lvl1pPr>
          </a:lstStyle>
          <a:p>
            <a:pPr lvl="0"/>
            <a:r>
              <a:rPr lang="en-US" dirty="0" smtClean="0"/>
              <a:t>Insert Date Here</a:t>
            </a:r>
            <a:endParaRPr lang="lt-LT" dirty="0"/>
          </a:p>
        </p:txBody>
      </p:sp>
      <p:pic>
        <p:nvPicPr>
          <p:cNvPr id="15" name="Picture 14" descr="ca_r_1cr.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pic>
        <p:nvPicPr>
          <p:cNvPr id="12" name="Picture 11" descr="ca_r_1cr_gre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8170826" y="4310413"/>
            <a:ext cx="695324" cy="576677"/>
          </a:xfrm>
          <a:prstGeom prst="rect">
            <a:avLst/>
          </a:prstGeom>
        </p:spPr>
      </p:pic>
    </p:spTree>
    <p:extLst>
      <p:ext uri="{BB962C8B-B14F-4D97-AF65-F5344CB8AC3E}">
        <p14:creationId xmlns:p14="http://schemas.microsoft.com/office/powerpoint/2010/main" val="38185526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2.emf"/><Relationship Id="rId5" Type="http://schemas.openxmlformats.org/officeDocument/2006/relationships/slideLayout" Target="../slideLayouts/slideLayout12.xml"/><Relationship Id="rId10" Type="http://schemas.openxmlformats.org/officeDocument/2006/relationships/image" Target="../media/image1.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984918"/>
            <a:ext cx="8229600" cy="339725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bwMode="black">
          <a:xfrm>
            <a:off x="457200" y="15788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
        <p:nvSpPr>
          <p:cNvPr id="8" name="TextBox 7"/>
          <p:cNvSpPr txBox="1"/>
          <p:nvPr/>
        </p:nvSpPr>
        <p:spPr bwMode="black">
          <a:xfrm>
            <a:off x="393807" y="4727631"/>
            <a:ext cx="527125" cy="251028"/>
          </a:xfrm>
          <a:prstGeom prst="rect">
            <a:avLst/>
          </a:prstGeom>
          <a:noFill/>
        </p:spPr>
        <p:txBody>
          <a:bodyPr wrap="square" rtlCol="0">
            <a:no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fld id="{5F022D67-B6E1-4BFD-B491-C53D2455AE9B}" type="slidenum">
              <a:rPr kumimoji="0" lang="en-US" sz="700" b="0" i="0" u="none" strike="noStrike" kern="1200" cap="all" spc="0" normalizeH="0" baseline="0" noProof="0" smtClean="0">
                <a:ln>
                  <a:noFill/>
                </a:ln>
                <a:solidFill>
                  <a:srgbClr val="6D7D80"/>
                </a:solidFill>
                <a:effectLst/>
                <a:uLnTx/>
                <a:uFillTx/>
                <a:latin typeface="+mn-lt"/>
                <a:ea typeface="Arial Unicode MS" pitchFamily="34" charset="-128"/>
                <a:cs typeface="Arial Unicode MS" pitchFamily="34" charset="-128"/>
              </a:rPr>
              <a:pPr marL="0" marR="0" lvl="0" indent="0" algn="l" defTabSz="457200" rtl="0" eaLnBrk="1" fontAlgn="base" latinLnBrk="0" hangingPunct="1">
                <a:lnSpc>
                  <a:spcPct val="100000"/>
                </a:lnSpc>
                <a:spcBef>
                  <a:spcPct val="0"/>
                </a:spcBef>
                <a:spcAft>
                  <a:spcPct val="0"/>
                </a:spcAft>
                <a:buClrTx/>
                <a:buSzTx/>
                <a:buFontTx/>
                <a:buNone/>
                <a:tabLst/>
                <a:defRPr/>
              </a:pPr>
              <a:t>‹#›</a:t>
            </a:fld>
            <a:endParaRPr kumimoji="0" lang="en-US" sz="700" b="0" i="0" u="none" strike="noStrike" kern="1200" cap="all" spc="0" normalizeH="0" baseline="0" noProof="0" dirty="0">
              <a:ln>
                <a:noFill/>
              </a:ln>
              <a:solidFill>
                <a:srgbClr val="6D7D80"/>
              </a:solidFill>
              <a:effectLst/>
              <a:uLnTx/>
              <a:uFillTx/>
              <a:latin typeface="+mn-lt"/>
              <a:ea typeface="Arial Unicode MS" pitchFamily="34" charset="-128"/>
              <a:cs typeface="Arial Unicode MS" pitchFamily="34" charset="-128"/>
            </a:endParaRPr>
          </a:p>
        </p:txBody>
      </p:sp>
      <p:sp>
        <p:nvSpPr>
          <p:cNvPr id="11" name="TextBox 10"/>
          <p:cNvSpPr txBox="1"/>
          <p:nvPr/>
        </p:nvSpPr>
        <p:spPr bwMode="black">
          <a:xfrm>
            <a:off x="1251787" y="4727631"/>
            <a:ext cx="6649154" cy="251028"/>
          </a:xfrm>
          <a:prstGeom prst="rect">
            <a:avLst/>
          </a:prstGeom>
          <a:noFill/>
        </p:spPr>
        <p:txBody>
          <a:bodyPr wrap="square" rtlCol="0">
            <a:no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all" spc="0" normalizeH="0" baseline="0" noProof="0" dirty="0" smtClean="0">
                <a:ln>
                  <a:noFill/>
                </a:ln>
                <a:solidFill>
                  <a:srgbClr val="6D7D80"/>
                </a:solidFill>
                <a:effectLst/>
                <a:uLnTx/>
                <a:uFillTx/>
                <a:latin typeface="+mn-lt"/>
                <a:ea typeface="Arial Unicode MS" pitchFamily="34" charset="-128"/>
                <a:cs typeface="Arial Unicode MS" pitchFamily="34" charset="-128"/>
              </a:rPr>
              <a:t>© 2014 CA. All rights reserved.</a:t>
            </a:r>
          </a:p>
        </p:txBody>
      </p:sp>
      <p:grpSp>
        <p:nvGrpSpPr>
          <p:cNvPr id="24" name="Group 23"/>
          <p:cNvGrpSpPr/>
          <p:nvPr/>
        </p:nvGrpSpPr>
        <p:grpSpPr bwMode="invGray">
          <a:xfrm>
            <a:off x="8186738" y="4479925"/>
            <a:ext cx="509587" cy="423863"/>
            <a:chOff x="8186738" y="4479925"/>
            <a:chExt cx="509587" cy="423863"/>
          </a:xfrm>
        </p:grpSpPr>
        <p:sp>
          <p:nvSpPr>
            <p:cNvPr id="1027" name="AutoShape 3"/>
            <p:cNvSpPr>
              <a:spLocks noChangeAspect="1" noChangeArrowheads="1" noTextEdit="1"/>
            </p:cNvSpPr>
            <p:nvPr userDrawn="1"/>
          </p:nvSpPr>
          <p:spPr bwMode="invGray">
            <a:xfrm>
              <a:off x="8186738" y="4479925"/>
              <a:ext cx="509587" cy="42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5"/>
            <p:cNvSpPr>
              <a:spLocks noEditPoints="1"/>
            </p:cNvSpPr>
            <p:nvPr userDrawn="1"/>
          </p:nvSpPr>
          <p:spPr bwMode="invGray">
            <a:xfrm>
              <a:off x="8651875" y="4737100"/>
              <a:ext cx="30162" cy="30163"/>
            </a:xfrm>
            <a:custGeom>
              <a:avLst/>
              <a:gdLst/>
              <a:ahLst/>
              <a:cxnLst>
                <a:cxn ang="0">
                  <a:pos x="95" y="58"/>
                </a:cxn>
                <a:cxn ang="0">
                  <a:pos x="95" y="58"/>
                </a:cxn>
                <a:cxn ang="0">
                  <a:pos x="81" y="58"/>
                </a:cxn>
                <a:cxn ang="0">
                  <a:pos x="81" y="91"/>
                </a:cxn>
                <a:cxn ang="0">
                  <a:pos x="95" y="91"/>
                </a:cxn>
                <a:cxn ang="0">
                  <a:pos x="115" y="75"/>
                </a:cxn>
                <a:cxn ang="0">
                  <a:pos x="95" y="58"/>
                </a:cxn>
                <a:cxn ang="0">
                  <a:pos x="95" y="58"/>
                </a:cxn>
                <a:cxn ang="0">
                  <a:pos x="125" y="152"/>
                </a:cxn>
                <a:cxn ang="0">
                  <a:pos x="125" y="152"/>
                </a:cxn>
                <a:cxn ang="0">
                  <a:pos x="92" y="105"/>
                </a:cxn>
                <a:cxn ang="0">
                  <a:pos x="81" y="105"/>
                </a:cxn>
                <a:cxn ang="0">
                  <a:pos x="81" y="150"/>
                </a:cxn>
                <a:cxn ang="0">
                  <a:pos x="62" y="150"/>
                </a:cxn>
                <a:cxn ang="0">
                  <a:pos x="62" y="41"/>
                </a:cxn>
                <a:cxn ang="0">
                  <a:pos x="95" y="41"/>
                </a:cxn>
                <a:cxn ang="0">
                  <a:pos x="134" y="73"/>
                </a:cxn>
                <a:cxn ang="0">
                  <a:pos x="112" y="103"/>
                </a:cxn>
                <a:cxn ang="0">
                  <a:pos x="143" y="147"/>
                </a:cxn>
                <a:cxn ang="0">
                  <a:pos x="125" y="152"/>
                </a:cxn>
                <a:cxn ang="0">
                  <a:pos x="125" y="152"/>
                </a:cxn>
                <a:cxn ang="0">
                  <a:pos x="96" y="12"/>
                </a:cxn>
                <a:cxn ang="0">
                  <a:pos x="96" y="12"/>
                </a:cxn>
                <a:cxn ang="0">
                  <a:pos x="14" y="99"/>
                </a:cxn>
                <a:cxn ang="0">
                  <a:pos x="96" y="186"/>
                </a:cxn>
                <a:cxn ang="0">
                  <a:pos x="179" y="99"/>
                </a:cxn>
                <a:cxn ang="0">
                  <a:pos x="96" y="12"/>
                </a:cxn>
                <a:cxn ang="0">
                  <a:pos x="96" y="12"/>
                </a:cxn>
                <a:cxn ang="0">
                  <a:pos x="96" y="198"/>
                </a:cxn>
                <a:cxn ang="0">
                  <a:pos x="96" y="198"/>
                </a:cxn>
                <a:cxn ang="0">
                  <a:pos x="0" y="99"/>
                </a:cxn>
                <a:cxn ang="0">
                  <a:pos x="96" y="0"/>
                </a:cxn>
                <a:cxn ang="0">
                  <a:pos x="192" y="99"/>
                </a:cxn>
                <a:cxn ang="0">
                  <a:pos x="96" y="198"/>
                </a:cxn>
              </a:cxnLst>
              <a:rect l="0" t="0" r="r" b="b"/>
              <a:pathLst>
                <a:path w="192" h="198">
                  <a:moveTo>
                    <a:pt x="95" y="58"/>
                  </a:moveTo>
                  <a:lnTo>
                    <a:pt x="95" y="58"/>
                  </a:lnTo>
                  <a:lnTo>
                    <a:pt x="81" y="58"/>
                  </a:lnTo>
                  <a:lnTo>
                    <a:pt x="81" y="91"/>
                  </a:lnTo>
                  <a:lnTo>
                    <a:pt x="95" y="91"/>
                  </a:lnTo>
                  <a:cubicBezTo>
                    <a:pt x="107" y="91"/>
                    <a:pt x="115" y="85"/>
                    <a:pt x="115" y="75"/>
                  </a:cubicBezTo>
                  <a:cubicBezTo>
                    <a:pt x="115" y="64"/>
                    <a:pt x="108" y="58"/>
                    <a:pt x="95" y="58"/>
                  </a:cubicBezTo>
                  <a:lnTo>
                    <a:pt x="95" y="58"/>
                  </a:lnTo>
                  <a:close/>
                  <a:moveTo>
                    <a:pt x="125" y="152"/>
                  </a:moveTo>
                  <a:lnTo>
                    <a:pt x="125" y="152"/>
                  </a:lnTo>
                  <a:lnTo>
                    <a:pt x="92" y="105"/>
                  </a:lnTo>
                  <a:lnTo>
                    <a:pt x="81" y="105"/>
                  </a:lnTo>
                  <a:lnTo>
                    <a:pt x="81" y="150"/>
                  </a:lnTo>
                  <a:lnTo>
                    <a:pt x="62" y="150"/>
                  </a:lnTo>
                  <a:lnTo>
                    <a:pt x="62" y="41"/>
                  </a:lnTo>
                  <a:lnTo>
                    <a:pt x="95" y="41"/>
                  </a:lnTo>
                  <a:cubicBezTo>
                    <a:pt x="118" y="41"/>
                    <a:pt x="134" y="53"/>
                    <a:pt x="134" y="73"/>
                  </a:cubicBezTo>
                  <a:cubicBezTo>
                    <a:pt x="134" y="89"/>
                    <a:pt x="125" y="99"/>
                    <a:pt x="112" y="103"/>
                  </a:cubicBezTo>
                  <a:lnTo>
                    <a:pt x="143" y="147"/>
                  </a:lnTo>
                  <a:lnTo>
                    <a:pt x="125" y="152"/>
                  </a:lnTo>
                  <a:lnTo>
                    <a:pt x="125" y="152"/>
                  </a:lnTo>
                  <a:close/>
                  <a:moveTo>
                    <a:pt x="96" y="12"/>
                  </a:moveTo>
                  <a:lnTo>
                    <a:pt x="96" y="12"/>
                  </a:lnTo>
                  <a:cubicBezTo>
                    <a:pt x="51" y="12"/>
                    <a:pt x="14" y="43"/>
                    <a:pt x="14" y="99"/>
                  </a:cubicBezTo>
                  <a:cubicBezTo>
                    <a:pt x="14" y="155"/>
                    <a:pt x="51" y="186"/>
                    <a:pt x="96" y="186"/>
                  </a:cubicBezTo>
                  <a:cubicBezTo>
                    <a:pt x="142" y="186"/>
                    <a:pt x="179" y="155"/>
                    <a:pt x="179" y="99"/>
                  </a:cubicBezTo>
                  <a:cubicBezTo>
                    <a:pt x="179" y="43"/>
                    <a:pt x="142" y="12"/>
                    <a:pt x="96" y="12"/>
                  </a:cubicBezTo>
                  <a:lnTo>
                    <a:pt x="96" y="12"/>
                  </a:lnTo>
                  <a:close/>
                  <a:moveTo>
                    <a:pt x="96" y="198"/>
                  </a:moveTo>
                  <a:lnTo>
                    <a:pt x="96" y="198"/>
                  </a:lnTo>
                  <a:cubicBezTo>
                    <a:pt x="39" y="198"/>
                    <a:pt x="0" y="158"/>
                    <a:pt x="0" y="99"/>
                  </a:cubicBezTo>
                  <a:cubicBezTo>
                    <a:pt x="0" y="41"/>
                    <a:pt x="40" y="0"/>
                    <a:pt x="96" y="0"/>
                  </a:cubicBezTo>
                  <a:cubicBezTo>
                    <a:pt x="153" y="0"/>
                    <a:pt x="192" y="40"/>
                    <a:pt x="192" y="99"/>
                  </a:cubicBezTo>
                  <a:cubicBezTo>
                    <a:pt x="192" y="158"/>
                    <a:pt x="152" y="198"/>
                    <a:pt x="96" y="1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6"/>
            <p:cNvSpPr>
              <a:spLocks/>
            </p:cNvSpPr>
            <p:nvPr userDrawn="1"/>
          </p:nvSpPr>
          <p:spPr bwMode="invGray">
            <a:xfrm>
              <a:off x="8186738" y="4819650"/>
              <a:ext cx="28575" cy="66675"/>
            </a:xfrm>
            <a:custGeom>
              <a:avLst/>
              <a:gdLst/>
              <a:ahLst/>
              <a:cxnLst>
                <a:cxn ang="0">
                  <a:pos x="44" y="108"/>
                </a:cxn>
                <a:cxn ang="0">
                  <a:pos x="44" y="108"/>
                </a:cxn>
                <a:cxn ang="0">
                  <a:pos x="44" y="0"/>
                </a:cxn>
                <a:cxn ang="0">
                  <a:pos x="121" y="0"/>
                </a:cxn>
                <a:cxn ang="0">
                  <a:pos x="121" y="108"/>
                </a:cxn>
                <a:cxn ang="0">
                  <a:pos x="184" y="108"/>
                </a:cxn>
                <a:cxn ang="0">
                  <a:pos x="184" y="170"/>
                </a:cxn>
                <a:cxn ang="0">
                  <a:pos x="121" y="170"/>
                </a:cxn>
                <a:cxn ang="0">
                  <a:pos x="121" y="353"/>
                </a:cxn>
                <a:cxn ang="0">
                  <a:pos x="149" y="376"/>
                </a:cxn>
                <a:cxn ang="0">
                  <a:pos x="184" y="370"/>
                </a:cxn>
                <a:cxn ang="0">
                  <a:pos x="184" y="433"/>
                </a:cxn>
                <a:cxn ang="0">
                  <a:pos x="123" y="438"/>
                </a:cxn>
                <a:cxn ang="0">
                  <a:pos x="44" y="363"/>
                </a:cxn>
                <a:cxn ang="0">
                  <a:pos x="44" y="170"/>
                </a:cxn>
                <a:cxn ang="0">
                  <a:pos x="0" y="170"/>
                </a:cxn>
                <a:cxn ang="0">
                  <a:pos x="0" y="108"/>
                </a:cxn>
                <a:cxn ang="0">
                  <a:pos x="44" y="108"/>
                </a:cxn>
              </a:cxnLst>
              <a:rect l="0" t="0" r="r" b="b"/>
              <a:pathLst>
                <a:path w="184" h="438">
                  <a:moveTo>
                    <a:pt x="44" y="108"/>
                  </a:moveTo>
                  <a:lnTo>
                    <a:pt x="44" y="108"/>
                  </a:lnTo>
                  <a:lnTo>
                    <a:pt x="44" y="0"/>
                  </a:lnTo>
                  <a:lnTo>
                    <a:pt x="121" y="0"/>
                  </a:lnTo>
                  <a:lnTo>
                    <a:pt x="121" y="108"/>
                  </a:lnTo>
                  <a:lnTo>
                    <a:pt x="184" y="108"/>
                  </a:lnTo>
                  <a:lnTo>
                    <a:pt x="184" y="170"/>
                  </a:lnTo>
                  <a:lnTo>
                    <a:pt x="121" y="170"/>
                  </a:lnTo>
                  <a:lnTo>
                    <a:pt x="121" y="353"/>
                  </a:lnTo>
                  <a:cubicBezTo>
                    <a:pt x="121" y="371"/>
                    <a:pt x="130" y="376"/>
                    <a:pt x="149" y="376"/>
                  </a:cubicBezTo>
                  <a:cubicBezTo>
                    <a:pt x="160" y="376"/>
                    <a:pt x="173" y="372"/>
                    <a:pt x="184" y="370"/>
                  </a:cubicBezTo>
                  <a:lnTo>
                    <a:pt x="184" y="433"/>
                  </a:lnTo>
                  <a:cubicBezTo>
                    <a:pt x="163" y="436"/>
                    <a:pt x="144" y="438"/>
                    <a:pt x="123" y="438"/>
                  </a:cubicBezTo>
                  <a:cubicBezTo>
                    <a:pt x="66" y="438"/>
                    <a:pt x="44" y="410"/>
                    <a:pt x="44" y="363"/>
                  </a:cubicBezTo>
                  <a:lnTo>
                    <a:pt x="44" y="170"/>
                  </a:lnTo>
                  <a:lnTo>
                    <a:pt x="0" y="170"/>
                  </a:lnTo>
                  <a:lnTo>
                    <a:pt x="0" y="108"/>
                  </a:lnTo>
                  <a:lnTo>
                    <a:pt x="44" y="1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7"/>
            <p:cNvSpPr>
              <a:spLocks noEditPoints="1"/>
            </p:cNvSpPr>
            <p:nvPr userDrawn="1"/>
          </p:nvSpPr>
          <p:spPr bwMode="invGray">
            <a:xfrm>
              <a:off x="8220075" y="4835525"/>
              <a:ext cx="41275" cy="50800"/>
            </a:xfrm>
            <a:custGeom>
              <a:avLst/>
              <a:gdLst/>
              <a:ahLst/>
              <a:cxnLst>
                <a:cxn ang="0">
                  <a:pos x="200" y="129"/>
                </a:cxn>
                <a:cxn ang="0">
                  <a:pos x="200" y="129"/>
                </a:cxn>
                <a:cxn ang="0">
                  <a:pos x="138" y="58"/>
                </a:cxn>
                <a:cxn ang="0">
                  <a:pos x="76" y="129"/>
                </a:cxn>
                <a:cxn ang="0">
                  <a:pos x="200" y="129"/>
                </a:cxn>
                <a:cxn ang="0">
                  <a:pos x="200" y="129"/>
                </a:cxn>
                <a:cxn ang="0">
                  <a:pos x="76" y="181"/>
                </a:cxn>
                <a:cxn ang="0">
                  <a:pos x="76" y="181"/>
                </a:cxn>
                <a:cxn ang="0">
                  <a:pos x="143" y="275"/>
                </a:cxn>
                <a:cxn ang="0">
                  <a:pos x="215" y="236"/>
                </a:cxn>
                <a:cxn ang="0">
                  <a:pos x="271" y="271"/>
                </a:cxn>
                <a:cxn ang="0">
                  <a:pos x="136" y="337"/>
                </a:cxn>
                <a:cxn ang="0">
                  <a:pos x="0" y="169"/>
                </a:cxn>
                <a:cxn ang="0">
                  <a:pos x="139" y="0"/>
                </a:cxn>
                <a:cxn ang="0">
                  <a:pos x="271" y="149"/>
                </a:cxn>
                <a:cxn ang="0">
                  <a:pos x="271" y="181"/>
                </a:cxn>
                <a:cxn ang="0">
                  <a:pos x="76" y="181"/>
                </a:cxn>
              </a:cxnLst>
              <a:rect l="0" t="0" r="r" b="b"/>
              <a:pathLst>
                <a:path w="271" h="337">
                  <a:moveTo>
                    <a:pt x="200" y="129"/>
                  </a:moveTo>
                  <a:lnTo>
                    <a:pt x="200" y="129"/>
                  </a:lnTo>
                  <a:cubicBezTo>
                    <a:pt x="199" y="84"/>
                    <a:pt x="175" y="58"/>
                    <a:pt x="138" y="58"/>
                  </a:cubicBezTo>
                  <a:cubicBezTo>
                    <a:pt x="101" y="58"/>
                    <a:pt x="77" y="84"/>
                    <a:pt x="76" y="129"/>
                  </a:cubicBezTo>
                  <a:lnTo>
                    <a:pt x="200" y="129"/>
                  </a:lnTo>
                  <a:lnTo>
                    <a:pt x="200" y="129"/>
                  </a:lnTo>
                  <a:close/>
                  <a:moveTo>
                    <a:pt x="76" y="181"/>
                  </a:moveTo>
                  <a:lnTo>
                    <a:pt x="76" y="181"/>
                  </a:lnTo>
                  <a:cubicBezTo>
                    <a:pt x="77" y="249"/>
                    <a:pt x="107" y="275"/>
                    <a:pt x="143" y="275"/>
                  </a:cubicBezTo>
                  <a:cubicBezTo>
                    <a:pt x="179" y="275"/>
                    <a:pt x="196" y="258"/>
                    <a:pt x="215" y="236"/>
                  </a:cubicBezTo>
                  <a:lnTo>
                    <a:pt x="271" y="271"/>
                  </a:lnTo>
                  <a:cubicBezTo>
                    <a:pt x="241" y="317"/>
                    <a:pt x="198" y="337"/>
                    <a:pt x="136" y="337"/>
                  </a:cubicBezTo>
                  <a:cubicBezTo>
                    <a:pt x="52" y="337"/>
                    <a:pt x="0" y="272"/>
                    <a:pt x="0" y="169"/>
                  </a:cubicBezTo>
                  <a:cubicBezTo>
                    <a:pt x="0" y="66"/>
                    <a:pt x="52" y="0"/>
                    <a:pt x="139" y="0"/>
                  </a:cubicBezTo>
                  <a:cubicBezTo>
                    <a:pt x="223" y="0"/>
                    <a:pt x="271" y="72"/>
                    <a:pt x="271" y="149"/>
                  </a:cubicBezTo>
                  <a:lnTo>
                    <a:pt x="271" y="181"/>
                  </a:lnTo>
                  <a:lnTo>
                    <a:pt x="76"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8"/>
            <p:cNvSpPr>
              <a:spLocks/>
            </p:cNvSpPr>
            <p:nvPr userDrawn="1"/>
          </p:nvSpPr>
          <p:spPr bwMode="invGray">
            <a:xfrm>
              <a:off x="8269288" y="4835525"/>
              <a:ext cx="39687" cy="50800"/>
            </a:xfrm>
            <a:custGeom>
              <a:avLst/>
              <a:gdLst/>
              <a:ahLst/>
              <a:cxnLst>
                <a:cxn ang="0">
                  <a:pos x="203" y="112"/>
                </a:cxn>
                <a:cxn ang="0">
                  <a:pos x="203" y="112"/>
                </a:cxn>
                <a:cxn ang="0">
                  <a:pos x="140" y="63"/>
                </a:cxn>
                <a:cxn ang="0">
                  <a:pos x="77" y="169"/>
                </a:cxn>
                <a:cxn ang="0">
                  <a:pos x="143" y="275"/>
                </a:cxn>
                <a:cxn ang="0">
                  <a:pos x="211" y="223"/>
                </a:cxn>
                <a:cxn ang="0">
                  <a:pos x="269" y="256"/>
                </a:cxn>
                <a:cxn ang="0">
                  <a:pos x="140" y="337"/>
                </a:cxn>
                <a:cxn ang="0">
                  <a:pos x="0" y="169"/>
                </a:cxn>
                <a:cxn ang="0">
                  <a:pos x="140" y="0"/>
                </a:cxn>
                <a:cxn ang="0">
                  <a:pos x="267" y="87"/>
                </a:cxn>
                <a:cxn ang="0">
                  <a:pos x="203" y="112"/>
                </a:cxn>
              </a:cxnLst>
              <a:rect l="0" t="0" r="r" b="b"/>
              <a:pathLst>
                <a:path w="269" h="338">
                  <a:moveTo>
                    <a:pt x="203" y="112"/>
                  </a:moveTo>
                  <a:lnTo>
                    <a:pt x="203" y="112"/>
                  </a:lnTo>
                  <a:cubicBezTo>
                    <a:pt x="191" y="84"/>
                    <a:pt x="177" y="63"/>
                    <a:pt x="140" y="63"/>
                  </a:cubicBezTo>
                  <a:cubicBezTo>
                    <a:pt x="97" y="63"/>
                    <a:pt x="77" y="97"/>
                    <a:pt x="77" y="169"/>
                  </a:cubicBezTo>
                  <a:cubicBezTo>
                    <a:pt x="77" y="241"/>
                    <a:pt x="97" y="275"/>
                    <a:pt x="143" y="275"/>
                  </a:cubicBezTo>
                  <a:cubicBezTo>
                    <a:pt x="176" y="275"/>
                    <a:pt x="195" y="252"/>
                    <a:pt x="211" y="223"/>
                  </a:cubicBezTo>
                  <a:lnTo>
                    <a:pt x="269" y="256"/>
                  </a:lnTo>
                  <a:cubicBezTo>
                    <a:pt x="238" y="314"/>
                    <a:pt x="199" y="338"/>
                    <a:pt x="140" y="337"/>
                  </a:cubicBezTo>
                  <a:cubicBezTo>
                    <a:pt x="53" y="337"/>
                    <a:pt x="0" y="272"/>
                    <a:pt x="0" y="169"/>
                  </a:cubicBezTo>
                  <a:cubicBezTo>
                    <a:pt x="0" y="66"/>
                    <a:pt x="53" y="0"/>
                    <a:pt x="140" y="0"/>
                  </a:cubicBezTo>
                  <a:cubicBezTo>
                    <a:pt x="201" y="0"/>
                    <a:pt x="249" y="33"/>
                    <a:pt x="267" y="87"/>
                  </a:cubicBezTo>
                  <a:lnTo>
                    <a:pt x="203"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9"/>
            <p:cNvSpPr>
              <a:spLocks/>
            </p:cNvSpPr>
            <p:nvPr userDrawn="1"/>
          </p:nvSpPr>
          <p:spPr bwMode="invGray">
            <a:xfrm>
              <a:off x="8318500" y="4816475"/>
              <a:ext cx="39687" cy="69850"/>
            </a:xfrm>
            <a:custGeom>
              <a:avLst/>
              <a:gdLst/>
              <a:ahLst/>
              <a:cxnLst>
                <a:cxn ang="0">
                  <a:pos x="0" y="450"/>
                </a:cxn>
                <a:cxn ang="0">
                  <a:pos x="0" y="450"/>
                </a:cxn>
                <a:cxn ang="0">
                  <a:pos x="0" y="0"/>
                </a:cxn>
                <a:cxn ang="0">
                  <a:pos x="76" y="0"/>
                </a:cxn>
                <a:cxn ang="0">
                  <a:pos x="76" y="160"/>
                </a:cxn>
                <a:cxn ang="0">
                  <a:pos x="169" y="119"/>
                </a:cxn>
                <a:cxn ang="0">
                  <a:pos x="265" y="228"/>
                </a:cxn>
                <a:cxn ang="0">
                  <a:pos x="265" y="450"/>
                </a:cxn>
                <a:cxn ang="0">
                  <a:pos x="188" y="450"/>
                </a:cxn>
                <a:cxn ang="0">
                  <a:pos x="188" y="239"/>
                </a:cxn>
                <a:cxn ang="0">
                  <a:pos x="148" y="182"/>
                </a:cxn>
                <a:cxn ang="0">
                  <a:pos x="76" y="216"/>
                </a:cxn>
                <a:cxn ang="0">
                  <a:pos x="76" y="450"/>
                </a:cxn>
                <a:cxn ang="0">
                  <a:pos x="0" y="450"/>
                </a:cxn>
              </a:cxnLst>
              <a:rect l="0" t="0" r="r" b="b"/>
              <a:pathLst>
                <a:path w="265" h="450">
                  <a:moveTo>
                    <a:pt x="0" y="450"/>
                  </a:moveTo>
                  <a:lnTo>
                    <a:pt x="0" y="450"/>
                  </a:lnTo>
                  <a:lnTo>
                    <a:pt x="0" y="0"/>
                  </a:lnTo>
                  <a:lnTo>
                    <a:pt x="76" y="0"/>
                  </a:lnTo>
                  <a:lnTo>
                    <a:pt x="76" y="160"/>
                  </a:lnTo>
                  <a:cubicBezTo>
                    <a:pt x="100" y="141"/>
                    <a:pt x="131" y="119"/>
                    <a:pt x="169" y="119"/>
                  </a:cubicBezTo>
                  <a:cubicBezTo>
                    <a:pt x="234" y="119"/>
                    <a:pt x="265" y="162"/>
                    <a:pt x="265" y="228"/>
                  </a:cubicBezTo>
                  <a:lnTo>
                    <a:pt x="265" y="450"/>
                  </a:lnTo>
                  <a:lnTo>
                    <a:pt x="188" y="450"/>
                  </a:lnTo>
                  <a:lnTo>
                    <a:pt x="188" y="239"/>
                  </a:lnTo>
                  <a:cubicBezTo>
                    <a:pt x="188" y="196"/>
                    <a:pt x="174" y="182"/>
                    <a:pt x="148" y="182"/>
                  </a:cubicBezTo>
                  <a:cubicBezTo>
                    <a:pt x="115" y="182"/>
                    <a:pt x="90" y="201"/>
                    <a:pt x="76" y="216"/>
                  </a:cubicBezTo>
                  <a:lnTo>
                    <a:pt x="76" y="450"/>
                  </a:lnTo>
                  <a:lnTo>
                    <a:pt x="0" y="4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0"/>
            <p:cNvSpPr>
              <a:spLocks/>
            </p:cNvSpPr>
            <p:nvPr userDrawn="1"/>
          </p:nvSpPr>
          <p:spPr bwMode="invGray">
            <a:xfrm>
              <a:off x="8370888" y="4835525"/>
              <a:ext cx="39687" cy="50800"/>
            </a:xfrm>
            <a:custGeom>
              <a:avLst/>
              <a:gdLst/>
              <a:ahLst/>
              <a:cxnLst>
                <a:cxn ang="0">
                  <a:pos x="0" y="331"/>
                </a:cxn>
                <a:cxn ang="0">
                  <a:pos x="0" y="331"/>
                </a:cxn>
                <a:cxn ang="0">
                  <a:pos x="0" y="7"/>
                </a:cxn>
                <a:cxn ang="0">
                  <a:pos x="70" y="7"/>
                </a:cxn>
                <a:cxn ang="0">
                  <a:pos x="70" y="41"/>
                </a:cxn>
                <a:cxn ang="0">
                  <a:pos x="169" y="0"/>
                </a:cxn>
                <a:cxn ang="0">
                  <a:pos x="265" y="109"/>
                </a:cxn>
                <a:cxn ang="0">
                  <a:pos x="265" y="331"/>
                </a:cxn>
                <a:cxn ang="0">
                  <a:pos x="188" y="331"/>
                </a:cxn>
                <a:cxn ang="0">
                  <a:pos x="188" y="120"/>
                </a:cxn>
                <a:cxn ang="0">
                  <a:pos x="148" y="63"/>
                </a:cxn>
                <a:cxn ang="0">
                  <a:pos x="77" y="97"/>
                </a:cxn>
                <a:cxn ang="0">
                  <a:pos x="77" y="331"/>
                </a:cxn>
                <a:cxn ang="0">
                  <a:pos x="0" y="331"/>
                </a:cxn>
              </a:cxnLst>
              <a:rect l="0" t="0" r="r" b="b"/>
              <a:pathLst>
                <a:path w="265" h="331">
                  <a:moveTo>
                    <a:pt x="0" y="331"/>
                  </a:moveTo>
                  <a:lnTo>
                    <a:pt x="0" y="331"/>
                  </a:lnTo>
                  <a:lnTo>
                    <a:pt x="0" y="7"/>
                  </a:lnTo>
                  <a:lnTo>
                    <a:pt x="70" y="7"/>
                  </a:lnTo>
                  <a:lnTo>
                    <a:pt x="70" y="41"/>
                  </a:lnTo>
                  <a:cubicBezTo>
                    <a:pt x="99" y="22"/>
                    <a:pt x="132" y="0"/>
                    <a:pt x="169" y="0"/>
                  </a:cubicBezTo>
                  <a:cubicBezTo>
                    <a:pt x="234" y="0"/>
                    <a:pt x="265" y="43"/>
                    <a:pt x="265" y="109"/>
                  </a:cubicBezTo>
                  <a:lnTo>
                    <a:pt x="265" y="331"/>
                  </a:lnTo>
                  <a:lnTo>
                    <a:pt x="188" y="331"/>
                  </a:lnTo>
                  <a:lnTo>
                    <a:pt x="188" y="120"/>
                  </a:lnTo>
                  <a:cubicBezTo>
                    <a:pt x="188" y="77"/>
                    <a:pt x="174" y="63"/>
                    <a:pt x="148" y="63"/>
                  </a:cubicBezTo>
                  <a:cubicBezTo>
                    <a:pt x="115" y="63"/>
                    <a:pt x="89" y="82"/>
                    <a:pt x="77" y="97"/>
                  </a:cubicBezTo>
                  <a:lnTo>
                    <a:pt x="77" y="331"/>
                  </a:lnTo>
                  <a:lnTo>
                    <a:pt x="0" y="33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1"/>
            <p:cNvSpPr>
              <a:spLocks noEditPoints="1"/>
            </p:cNvSpPr>
            <p:nvPr userDrawn="1"/>
          </p:nvSpPr>
          <p:spPr bwMode="invGray">
            <a:xfrm>
              <a:off x="8418513" y="4835525"/>
              <a:ext cx="42862" cy="50800"/>
            </a:xfrm>
            <a:custGeom>
              <a:avLst/>
              <a:gdLst/>
              <a:ahLst/>
              <a:cxnLst>
                <a:cxn ang="0">
                  <a:pos x="140" y="63"/>
                </a:cxn>
                <a:cxn ang="0">
                  <a:pos x="140" y="63"/>
                </a:cxn>
                <a:cxn ang="0">
                  <a:pos x="77" y="169"/>
                </a:cxn>
                <a:cxn ang="0">
                  <a:pos x="140" y="275"/>
                </a:cxn>
                <a:cxn ang="0">
                  <a:pos x="203" y="169"/>
                </a:cxn>
                <a:cxn ang="0">
                  <a:pos x="140" y="63"/>
                </a:cxn>
                <a:cxn ang="0">
                  <a:pos x="140" y="63"/>
                </a:cxn>
                <a:cxn ang="0">
                  <a:pos x="140" y="0"/>
                </a:cxn>
                <a:cxn ang="0">
                  <a:pos x="140" y="0"/>
                </a:cxn>
                <a:cxn ang="0">
                  <a:pos x="280" y="169"/>
                </a:cxn>
                <a:cxn ang="0">
                  <a:pos x="140" y="337"/>
                </a:cxn>
                <a:cxn ang="0">
                  <a:pos x="0" y="169"/>
                </a:cxn>
                <a:cxn ang="0">
                  <a:pos x="140" y="0"/>
                </a:cxn>
              </a:cxnLst>
              <a:rect l="0" t="0" r="r" b="b"/>
              <a:pathLst>
                <a:path w="280" h="337">
                  <a:moveTo>
                    <a:pt x="140" y="63"/>
                  </a:moveTo>
                  <a:lnTo>
                    <a:pt x="140" y="63"/>
                  </a:lnTo>
                  <a:cubicBezTo>
                    <a:pt x="97" y="63"/>
                    <a:pt x="77" y="97"/>
                    <a:pt x="77" y="169"/>
                  </a:cubicBezTo>
                  <a:cubicBezTo>
                    <a:pt x="77" y="241"/>
                    <a:pt x="97" y="275"/>
                    <a:pt x="140" y="275"/>
                  </a:cubicBezTo>
                  <a:cubicBezTo>
                    <a:pt x="183" y="275"/>
                    <a:pt x="203" y="241"/>
                    <a:pt x="203" y="169"/>
                  </a:cubicBezTo>
                  <a:cubicBezTo>
                    <a:pt x="203" y="97"/>
                    <a:pt x="183" y="63"/>
                    <a:pt x="140" y="63"/>
                  </a:cubicBezTo>
                  <a:lnTo>
                    <a:pt x="140" y="63"/>
                  </a:lnTo>
                  <a:close/>
                  <a:moveTo>
                    <a:pt x="140" y="0"/>
                  </a:moveTo>
                  <a:lnTo>
                    <a:pt x="140" y="0"/>
                  </a:lnTo>
                  <a:cubicBezTo>
                    <a:pt x="227" y="0"/>
                    <a:pt x="280" y="66"/>
                    <a:pt x="280" y="169"/>
                  </a:cubicBezTo>
                  <a:cubicBezTo>
                    <a:pt x="280" y="272"/>
                    <a:pt x="227" y="337"/>
                    <a:pt x="140" y="337"/>
                  </a:cubicBezTo>
                  <a:cubicBezTo>
                    <a:pt x="53" y="337"/>
                    <a:pt x="0" y="272"/>
                    <a:pt x="0" y="169"/>
                  </a:cubicBezTo>
                  <a:cubicBezTo>
                    <a:pt x="0" y="66"/>
                    <a:pt x="53" y="0"/>
                    <a:pt x="14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2"/>
            <p:cNvSpPr>
              <a:spLocks/>
            </p:cNvSpPr>
            <p:nvPr userDrawn="1"/>
          </p:nvSpPr>
          <p:spPr bwMode="invGray">
            <a:xfrm>
              <a:off x="8470900" y="4816475"/>
              <a:ext cx="12700" cy="69850"/>
            </a:xfrm>
            <a:custGeom>
              <a:avLst/>
              <a:gdLst/>
              <a:ahLst/>
              <a:cxnLst>
                <a:cxn ang="0">
                  <a:pos x="0" y="0"/>
                </a:cxn>
                <a:cxn ang="0">
                  <a:pos x="0" y="0"/>
                </a:cxn>
                <a:cxn ang="0">
                  <a:pos x="76" y="0"/>
                </a:cxn>
                <a:cxn ang="0">
                  <a:pos x="76" y="450"/>
                </a:cxn>
                <a:cxn ang="0">
                  <a:pos x="0" y="450"/>
                </a:cxn>
                <a:cxn ang="0">
                  <a:pos x="0" y="0"/>
                </a:cxn>
              </a:cxnLst>
              <a:rect l="0" t="0" r="r" b="b"/>
              <a:pathLst>
                <a:path w="76" h="450">
                  <a:moveTo>
                    <a:pt x="0" y="0"/>
                  </a:moveTo>
                  <a:lnTo>
                    <a:pt x="0" y="0"/>
                  </a:lnTo>
                  <a:lnTo>
                    <a:pt x="76" y="0"/>
                  </a:lnTo>
                  <a:lnTo>
                    <a:pt x="76" y="450"/>
                  </a:lnTo>
                  <a:lnTo>
                    <a:pt x="0" y="45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3"/>
            <p:cNvSpPr>
              <a:spLocks noEditPoints="1"/>
            </p:cNvSpPr>
            <p:nvPr userDrawn="1"/>
          </p:nvSpPr>
          <p:spPr bwMode="invGray">
            <a:xfrm>
              <a:off x="8493125" y="4835525"/>
              <a:ext cx="41275" cy="50800"/>
            </a:xfrm>
            <a:custGeom>
              <a:avLst/>
              <a:gdLst/>
              <a:ahLst/>
              <a:cxnLst>
                <a:cxn ang="0">
                  <a:pos x="139" y="63"/>
                </a:cxn>
                <a:cxn ang="0">
                  <a:pos x="139" y="63"/>
                </a:cxn>
                <a:cxn ang="0">
                  <a:pos x="76" y="169"/>
                </a:cxn>
                <a:cxn ang="0">
                  <a:pos x="139" y="275"/>
                </a:cxn>
                <a:cxn ang="0">
                  <a:pos x="203" y="169"/>
                </a:cxn>
                <a:cxn ang="0">
                  <a:pos x="139" y="63"/>
                </a:cxn>
                <a:cxn ang="0">
                  <a:pos x="139" y="63"/>
                </a:cxn>
                <a:cxn ang="0">
                  <a:pos x="139" y="0"/>
                </a:cxn>
                <a:cxn ang="0">
                  <a:pos x="139" y="0"/>
                </a:cxn>
                <a:cxn ang="0">
                  <a:pos x="279" y="169"/>
                </a:cxn>
                <a:cxn ang="0">
                  <a:pos x="139" y="337"/>
                </a:cxn>
                <a:cxn ang="0">
                  <a:pos x="0" y="169"/>
                </a:cxn>
                <a:cxn ang="0">
                  <a:pos x="139" y="0"/>
                </a:cxn>
              </a:cxnLst>
              <a:rect l="0" t="0" r="r" b="b"/>
              <a:pathLst>
                <a:path w="279" h="337">
                  <a:moveTo>
                    <a:pt x="139" y="63"/>
                  </a:moveTo>
                  <a:lnTo>
                    <a:pt x="139" y="63"/>
                  </a:lnTo>
                  <a:cubicBezTo>
                    <a:pt x="97" y="63"/>
                    <a:pt x="76" y="97"/>
                    <a:pt x="76" y="169"/>
                  </a:cubicBezTo>
                  <a:cubicBezTo>
                    <a:pt x="76" y="241"/>
                    <a:pt x="97" y="275"/>
                    <a:pt x="139" y="275"/>
                  </a:cubicBezTo>
                  <a:cubicBezTo>
                    <a:pt x="182" y="275"/>
                    <a:pt x="203" y="241"/>
                    <a:pt x="203" y="169"/>
                  </a:cubicBezTo>
                  <a:cubicBezTo>
                    <a:pt x="203" y="97"/>
                    <a:pt x="182" y="63"/>
                    <a:pt x="139" y="63"/>
                  </a:cubicBezTo>
                  <a:lnTo>
                    <a:pt x="139" y="63"/>
                  </a:lnTo>
                  <a:close/>
                  <a:moveTo>
                    <a:pt x="139" y="0"/>
                  </a:moveTo>
                  <a:lnTo>
                    <a:pt x="139" y="0"/>
                  </a:lnTo>
                  <a:cubicBezTo>
                    <a:pt x="227" y="0"/>
                    <a:pt x="279" y="66"/>
                    <a:pt x="279" y="169"/>
                  </a:cubicBezTo>
                  <a:cubicBezTo>
                    <a:pt x="279" y="272"/>
                    <a:pt x="227" y="337"/>
                    <a:pt x="139" y="337"/>
                  </a:cubicBezTo>
                  <a:cubicBezTo>
                    <a:pt x="52" y="337"/>
                    <a:pt x="0" y="272"/>
                    <a:pt x="0" y="169"/>
                  </a:cubicBezTo>
                  <a:cubicBezTo>
                    <a:pt x="0" y="66"/>
                    <a:pt x="52" y="0"/>
                    <a:pt x="13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noEditPoints="1"/>
            </p:cNvSpPr>
            <p:nvPr userDrawn="1"/>
          </p:nvSpPr>
          <p:spPr bwMode="invGray">
            <a:xfrm>
              <a:off x="8539163" y="4835525"/>
              <a:ext cx="44450" cy="68263"/>
            </a:xfrm>
            <a:custGeom>
              <a:avLst/>
              <a:gdLst/>
              <a:ahLst/>
              <a:cxnLst>
                <a:cxn ang="0">
                  <a:pos x="139" y="59"/>
                </a:cxn>
                <a:cxn ang="0">
                  <a:pos x="139" y="59"/>
                </a:cxn>
                <a:cxn ang="0">
                  <a:pos x="83" y="112"/>
                </a:cxn>
                <a:cxn ang="0">
                  <a:pos x="139" y="166"/>
                </a:cxn>
                <a:cxn ang="0">
                  <a:pos x="191" y="112"/>
                </a:cxn>
                <a:cxn ang="0">
                  <a:pos x="139" y="59"/>
                </a:cxn>
                <a:cxn ang="0">
                  <a:pos x="139" y="59"/>
                </a:cxn>
                <a:cxn ang="0">
                  <a:pos x="70" y="363"/>
                </a:cxn>
                <a:cxn ang="0">
                  <a:pos x="70" y="363"/>
                </a:cxn>
                <a:cxn ang="0">
                  <a:pos x="156" y="399"/>
                </a:cxn>
                <a:cxn ang="0">
                  <a:pos x="222" y="363"/>
                </a:cxn>
                <a:cxn ang="0">
                  <a:pos x="125" y="326"/>
                </a:cxn>
                <a:cxn ang="0">
                  <a:pos x="70" y="363"/>
                </a:cxn>
                <a:cxn ang="0">
                  <a:pos x="70" y="363"/>
                </a:cxn>
                <a:cxn ang="0">
                  <a:pos x="294" y="54"/>
                </a:cxn>
                <a:cxn ang="0">
                  <a:pos x="294" y="54"/>
                </a:cxn>
                <a:cxn ang="0">
                  <a:pos x="245" y="61"/>
                </a:cxn>
                <a:cxn ang="0">
                  <a:pos x="262" y="119"/>
                </a:cxn>
                <a:cxn ang="0">
                  <a:pos x="141" y="223"/>
                </a:cxn>
                <a:cxn ang="0">
                  <a:pos x="81" y="243"/>
                </a:cxn>
                <a:cxn ang="0">
                  <a:pos x="292" y="354"/>
                </a:cxn>
                <a:cxn ang="0">
                  <a:pos x="143" y="451"/>
                </a:cxn>
                <a:cxn ang="0">
                  <a:pos x="0" y="373"/>
                </a:cxn>
                <a:cxn ang="0">
                  <a:pos x="58" y="313"/>
                </a:cxn>
                <a:cxn ang="0">
                  <a:pos x="58" y="312"/>
                </a:cxn>
                <a:cxn ang="0">
                  <a:pos x="10" y="259"/>
                </a:cxn>
                <a:cxn ang="0">
                  <a:pos x="60" y="200"/>
                </a:cxn>
                <a:cxn ang="0">
                  <a:pos x="13" y="114"/>
                </a:cxn>
                <a:cxn ang="0">
                  <a:pos x="140" y="1"/>
                </a:cxn>
                <a:cxn ang="0">
                  <a:pos x="219" y="30"/>
                </a:cxn>
                <a:cxn ang="0">
                  <a:pos x="294" y="1"/>
                </a:cxn>
                <a:cxn ang="0">
                  <a:pos x="294" y="54"/>
                </a:cxn>
              </a:cxnLst>
              <a:rect l="0" t="0" r="r" b="b"/>
              <a:pathLst>
                <a:path w="294" h="451">
                  <a:moveTo>
                    <a:pt x="139" y="59"/>
                  </a:moveTo>
                  <a:lnTo>
                    <a:pt x="139" y="59"/>
                  </a:lnTo>
                  <a:cubicBezTo>
                    <a:pt x="106" y="59"/>
                    <a:pt x="83" y="83"/>
                    <a:pt x="83" y="112"/>
                  </a:cubicBezTo>
                  <a:cubicBezTo>
                    <a:pt x="83" y="142"/>
                    <a:pt x="106" y="166"/>
                    <a:pt x="139" y="166"/>
                  </a:cubicBezTo>
                  <a:cubicBezTo>
                    <a:pt x="168" y="166"/>
                    <a:pt x="191" y="142"/>
                    <a:pt x="191" y="112"/>
                  </a:cubicBezTo>
                  <a:cubicBezTo>
                    <a:pt x="191" y="83"/>
                    <a:pt x="168" y="59"/>
                    <a:pt x="139" y="59"/>
                  </a:cubicBezTo>
                  <a:lnTo>
                    <a:pt x="139" y="59"/>
                  </a:lnTo>
                  <a:close/>
                  <a:moveTo>
                    <a:pt x="70" y="363"/>
                  </a:moveTo>
                  <a:lnTo>
                    <a:pt x="70" y="363"/>
                  </a:lnTo>
                  <a:cubicBezTo>
                    <a:pt x="70" y="388"/>
                    <a:pt x="91" y="399"/>
                    <a:pt x="156" y="399"/>
                  </a:cubicBezTo>
                  <a:cubicBezTo>
                    <a:pt x="205" y="399"/>
                    <a:pt x="222" y="374"/>
                    <a:pt x="222" y="363"/>
                  </a:cubicBezTo>
                  <a:cubicBezTo>
                    <a:pt x="222" y="348"/>
                    <a:pt x="199" y="326"/>
                    <a:pt x="125" y="326"/>
                  </a:cubicBezTo>
                  <a:cubicBezTo>
                    <a:pt x="83" y="326"/>
                    <a:pt x="70" y="349"/>
                    <a:pt x="70" y="363"/>
                  </a:cubicBezTo>
                  <a:lnTo>
                    <a:pt x="70" y="363"/>
                  </a:lnTo>
                  <a:close/>
                  <a:moveTo>
                    <a:pt x="294" y="54"/>
                  </a:moveTo>
                  <a:lnTo>
                    <a:pt x="294" y="54"/>
                  </a:lnTo>
                  <a:cubicBezTo>
                    <a:pt x="276" y="54"/>
                    <a:pt x="257" y="54"/>
                    <a:pt x="245" y="61"/>
                  </a:cubicBezTo>
                  <a:cubicBezTo>
                    <a:pt x="255" y="75"/>
                    <a:pt x="262" y="94"/>
                    <a:pt x="262" y="119"/>
                  </a:cubicBezTo>
                  <a:cubicBezTo>
                    <a:pt x="262" y="180"/>
                    <a:pt x="221" y="223"/>
                    <a:pt x="141" y="223"/>
                  </a:cubicBezTo>
                  <a:cubicBezTo>
                    <a:pt x="107" y="223"/>
                    <a:pt x="81" y="225"/>
                    <a:pt x="81" y="243"/>
                  </a:cubicBezTo>
                  <a:cubicBezTo>
                    <a:pt x="81" y="296"/>
                    <a:pt x="292" y="225"/>
                    <a:pt x="292" y="354"/>
                  </a:cubicBezTo>
                  <a:cubicBezTo>
                    <a:pt x="292" y="400"/>
                    <a:pt x="246" y="451"/>
                    <a:pt x="143" y="451"/>
                  </a:cubicBezTo>
                  <a:cubicBezTo>
                    <a:pt x="57" y="451"/>
                    <a:pt x="0" y="424"/>
                    <a:pt x="0" y="373"/>
                  </a:cubicBezTo>
                  <a:cubicBezTo>
                    <a:pt x="0" y="333"/>
                    <a:pt x="30" y="313"/>
                    <a:pt x="58" y="313"/>
                  </a:cubicBezTo>
                  <a:lnTo>
                    <a:pt x="58" y="312"/>
                  </a:lnTo>
                  <a:cubicBezTo>
                    <a:pt x="43" y="303"/>
                    <a:pt x="10" y="295"/>
                    <a:pt x="10" y="259"/>
                  </a:cubicBezTo>
                  <a:cubicBezTo>
                    <a:pt x="10" y="228"/>
                    <a:pt x="46" y="205"/>
                    <a:pt x="60" y="200"/>
                  </a:cubicBezTo>
                  <a:cubicBezTo>
                    <a:pt x="34" y="179"/>
                    <a:pt x="13" y="154"/>
                    <a:pt x="13" y="114"/>
                  </a:cubicBezTo>
                  <a:cubicBezTo>
                    <a:pt x="13" y="57"/>
                    <a:pt x="56" y="1"/>
                    <a:pt x="140" y="1"/>
                  </a:cubicBezTo>
                  <a:cubicBezTo>
                    <a:pt x="167" y="1"/>
                    <a:pt x="199" y="13"/>
                    <a:pt x="219" y="30"/>
                  </a:cubicBezTo>
                  <a:cubicBezTo>
                    <a:pt x="234" y="10"/>
                    <a:pt x="258" y="0"/>
                    <a:pt x="294" y="1"/>
                  </a:cubicBezTo>
                  <a:lnTo>
                    <a:pt x="294" y="5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noEditPoints="1"/>
            </p:cNvSpPr>
            <p:nvPr userDrawn="1"/>
          </p:nvSpPr>
          <p:spPr bwMode="invGray">
            <a:xfrm>
              <a:off x="8591550" y="4816475"/>
              <a:ext cx="11112" cy="69850"/>
            </a:xfrm>
            <a:custGeom>
              <a:avLst/>
              <a:gdLst/>
              <a:ahLst/>
              <a:cxnLst>
                <a:cxn ang="0">
                  <a:pos x="77" y="362"/>
                </a:cxn>
                <a:cxn ang="0">
                  <a:pos x="77" y="362"/>
                </a:cxn>
                <a:cxn ang="0">
                  <a:pos x="77" y="457"/>
                </a:cxn>
                <a:cxn ang="0">
                  <a:pos x="0" y="457"/>
                </a:cxn>
                <a:cxn ang="0">
                  <a:pos x="0" y="133"/>
                </a:cxn>
                <a:cxn ang="0">
                  <a:pos x="77" y="133"/>
                </a:cxn>
                <a:cxn ang="0">
                  <a:pos x="77" y="362"/>
                </a:cxn>
                <a:cxn ang="0">
                  <a:pos x="77" y="362"/>
                </a:cxn>
                <a:cxn ang="0">
                  <a:pos x="0" y="0"/>
                </a:cxn>
                <a:cxn ang="0">
                  <a:pos x="0" y="0"/>
                </a:cxn>
                <a:cxn ang="0">
                  <a:pos x="77" y="0"/>
                </a:cxn>
                <a:cxn ang="0">
                  <a:pos x="77" y="73"/>
                </a:cxn>
                <a:cxn ang="0">
                  <a:pos x="0" y="73"/>
                </a:cxn>
                <a:cxn ang="0">
                  <a:pos x="0" y="0"/>
                </a:cxn>
              </a:cxnLst>
              <a:rect l="0" t="0" r="r" b="b"/>
              <a:pathLst>
                <a:path w="77" h="457">
                  <a:moveTo>
                    <a:pt x="77" y="362"/>
                  </a:moveTo>
                  <a:lnTo>
                    <a:pt x="77" y="362"/>
                  </a:lnTo>
                  <a:lnTo>
                    <a:pt x="77" y="457"/>
                  </a:lnTo>
                  <a:lnTo>
                    <a:pt x="0" y="457"/>
                  </a:lnTo>
                  <a:lnTo>
                    <a:pt x="0" y="133"/>
                  </a:lnTo>
                  <a:lnTo>
                    <a:pt x="77" y="133"/>
                  </a:lnTo>
                  <a:lnTo>
                    <a:pt x="77" y="362"/>
                  </a:lnTo>
                  <a:lnTo>
                    <a:pt x="77" y="362"/>
                  </a:lnTo>
                  <a:close/>
                  <a:moveTo>
                    <a:pt x="0" y="0"/>
                  </a:moveTo>
                  <a:lnTo>
                    <a:pt x="0" y="0"/>
                  </a:lnTo>
                  <a:lnTo>
                    <a:pt x="77" y="0"/>
                  </a:lnTo>
                  <a:lnTo>
                    <a:pt x="77" y="73"/>
                  </a:lnTo>
                  <a:lnTo>
                    <a:pt x="0" y="7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6"/>
            <p:cNvSpPr>
              <a:spLocks noEditPoints="1"/>
            </p:cNvSpPr>
            <p:nvPr userDrawn="1"/>
          </p:nvSpPr>
          <p:spPr bwMode="invGray">
            <a:xfrm>
              <a:off x="8612188" y="4835525"/>
              <a:ext cx="41275" cy="50800"/>
            </a:xfrm>
            <a:custGeom>
              <a:avLst/>
              <a:gdLst/>
              <a:ahLst/>
              <a:cxnLst>
                <a:cxn ang="0">
                  <a:pos x="201" y="129"/>
                </a:cxn>
                <a:cxn ang="0">
                  <a:pos x="201" y="129"/>
                </a:cxn>
                <a:cxn ang="0">
                  <a:pos x="139" y="58"/>
                </a:cxn>
                <a:cxn ang="0">
                  <a:pos x="77" y="129"/>
                </a:cxn>
                <a:cxn ang="0">
                  <a:pos x="201" y="129"/>
                </a:cxn>
                <a:cxn ang="0">
                  <a:pos x="201" y="129"/>
                </a:cxn>
                <a:cxn ang="0">
                  <a:pos x="77" y="181"/>
                </a:cxn>
                <a:cxn ang="0">
                  <a:pos x="77" y="181"/>
                </a:cxn>
                <a:cxn ang="0">
                  <a:pos x="144" y="275"/>
                </a:cxn>
                <a:cxn ang="0">
                  <a:pos x="216" y="236"/>
                </a:cxn>
                <a:cxn ang="0">
                  <a:pos x="272" y="271"/>
                </a:cxn>
                <a:cxn ang="0">
                  <a:pos x="137" y="337"/>
                </a:cxn>
                <a:cxn ang="0">
                  <a:pos x="0" y="169"/>
                </a:cxn>
                <a:cxn ang="0">
                  <a:pos x="140" y="0"/>
                </a:cxn>
                <a:cxn ang="0">
                  <a:pos x="272" y="149"/>
                </a:cxn>
                <a:cxn ang="0">
                  <a:pos x="272" y="181"/>
                </a:cxn>
                <a:cxn ang="0">
                  <a:pos x="77" y="181"/>
                </a:cxn>
              </a:cxnLst>
              <a:rect l="0" t="0" r="r" b="b"/>
              <a:pathLst>
                <a:path w="272" h="337">
                  <a:moveTo>
                    <a:pt x="201" y="129"/>
                  </a:moveTo>
                  <a:lnTo>
                    <a:pt x="201" y="129"/>
                  </a:lnTo>
                  <a:cubicBezTo>
                    <a:pt x="200" y="84"/>
                    <a:pt x="176" y="58"/>
                    <a:pt x="139" y="58"/>
                  </a:cubicBezTo>
                  <a:cubicBezTo>
                    <a:pt x="102" y="58"/>
                    <a:pt x="78" y="84"/>
                    <a:pt x="77" y="129"/>
                  </a:cubicBezTo>
                  <a:lnTo>
                    <a:pt x="201" y="129"/>
                  </a:lnTo>
                  <a:lnTo>
                    <a:pt x="201" y="129"/>
                  </a:lnTo>
                  <a:close/>
                  <a:moveTo>
                    <a:pt x="77" y="181"/>
                  </a:moveTo>
                  <a:lnTo>
                    <a:pt x="77" y="181"/>
                  </a:lnTo>
                  <a:cubicBezTo>
                    <a:pt x="78" y="249"/>
                    <a:pt x="108" y="275"/>
                    <a:pt x="144" y="275"/>
                  </a:cubicBezTo>
                  <a:cubicBezTo>
                    <a:pt x="180" y="275"/>
                    <a:pt x="197" y="258"/>
                    <a:pt x="216" y="236"/>
                  </a:cubicBezTo>
                  <a:lnTo>
                    <a:pt x="272" y="271"/>
                  </a:lnTo>
                  <a:cubicBezTo>
                    <a:pt x="242" y="317"/>
                    <a:pt x="199" y="337"/>
                    <a:pt x="137" y="337"/>
                  </a:cubicBezTo>
                  <a:cubicBezTo>
                    <a:pt x="53" y="337"/>
                    <a:pt x="0" y="272"/>
                    <a:pt x="0" y="169"/>
                  </a:cubicBezTo>
                  <a:cubicBezTo>
                    <a:pt x="0" y="66"/>
                    <a:pt x="53" y="0"/>
                    <a:pt x="140" y="0"/>
                  </a:cubicBezTo>
                  <a:cubicBezTo>
                    <a:pt x="225" y="0"/>
                    <a:pt x="272" y="72"/>
                    <a:pt x="272" y="149"/>
                  </a:cubicBezTo>
                  <a:lnTo>
                    <a:pt x="272" y="181"/>
                  </a:lnTo>
                  <a:lnTo>
                    <a:pt x="77" y="18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7"/>
            <p:cNvSpPr>
              <a:spLocks/>
            </p:cNvSpPr>
            <p:nvPr userDrawn="1"/>
          </p:nvSpPr>
          <p:spPr bwMode="invGray">
            <a:xfrm>
              <a:off x="8659813" y="4835525"/>
              <a:ext cx="36512" cy="50800"/>
            </a:xfrm>
            <a:custGeom>
              <a:avLst/>
              <a:gdLst/>
              <a:ahLst/>
              <a:cxnLst>
                <a:cxn ang="0">
                  <a:pos x="182" y="92"/>
                </a:cxn>
                <a:cxn ang="0">
                  <a:pos x="182" y="92"/>
                </a:cxn>
                <a:cxn ang="0">
                  <a:pos x="122" y="58"/>
                </a:cxn>
                <a:cxn ang="0">
                  <a:pos x="79" y="90"/>
                </a:cxn>
                <a:cxn ang="0">
                  <a:pos x="240" y="240"/>
                </a:cxn>
                <a:cxn ang="0">
                  <a:pos x="121" y="337"/>
                </a:cxn>
                <a:cxn ang="0">
                  <a:pos x="0" y="272"/>
                </a:cxn>
                <a:cxn ang="0">
                  <a:pos x="51" y="233"/>
                </a:cxn>
                <a:cxn ang="0">
                  <a:pos x="126" y="280"/>
                </a:cxn>
                <a:cxn ang="0">
                  <a:pos x="172" y="243"/>
                </a:cxn>
                <a:cxn ang="0">
                  <a:pos x="11" y="94"/>
                </a:cxn>
                <a:cxn ang="0">
                  <a:pos x="117" y="0"/>
                </a:cxn>
                <a:cxn ang="0">
                  <a:pos x="231" y="50"/>
                </a:cxn>
                <a:cxn ang="0">
                  <a:pos x="182" y="92"/>
                </a:cxn>
              </a:cxnLst>
              <a:rect l="0" t="0" r="r" b="b"/>
              <a:pathLst>
                <a:path w="240" h="337">
                  <a:moveTo>
                    <a:pt x="182" y="92"/>
                  </a:moveTo>
                  <a:lnTo>
                    <a:pt x="182" y="92"/>
                  </a:lnTo>
                  <a:cubicBezTo>
                    <a:pt x="167" y="75"/>
                    <a:pt x="146" y="58"/>
                    <a:pt x="122" y="58"/>
                  </a:cubicBezTo>
                  <a:cubicBezTo>
                    <a:pt x="92" y="58"/>
                    <a:pt x="79" y="70"/>
                    <a:pt x="79" y="90"/>
                  </a:cubicBezTo>
                  <a:cubicBezTo>
                    <a:pt x="79" y="145"/>
                    <a:pt x="240" y="121"/>
                    <a:pt x="240" y="240"/>
                  </a:cubicBezTo>
                  <a:cubicBezTo>
                    <a:pt x="240" y="307"/>
                    <a:pt x="189" y="337"/>
                    <a:pt x="121" y="337"/>
                  </a:cubicBezTo>
                  <a:cubicBezTo>
                    <a:pt x="70" y="337"/>
                    <a:pt x="28" y="314"/>
                    <a:pt x="0" y="272"/>
                  </a:cubicBezTo>
                  <a:lnTo>
                    <a:pt x="51" y="233"/>
                  </a:lnTo>
                  <a:cubicBezTo>
                    <a:pt x="69" y="258"/>
                    <a:pt x="93" y="280"/>
                    <a:pt x="126" y="280"/>
                  </a:cubicBezTo>
                  <a:cubicBezTo>
                    <a:pt x="153" y="280"/>
                    <a:pt x="172" y="265"/>
                    <a:pt x="172" y="243"/>
                  </a:cubicBezTo>
                  <a:cubicBezTo>
                    <a:pt x="172" y="188"/>
                    <a:pt x="11" y="208"/>
                    <a:pt x="11" y="94"/>
                  </a:cubicBezTo>
                  <a:cubicBezTo>
                    <a:pt x="11" y="34"/>
                    <a:pt x="62" y="0"/>
                    <a:pt x="117" y="0"/>
                  </a:cubicBezTo>
                  <a:cubicBezTo>
                    <a:pt x="160" y="0"/>
                    <a:pt x="203" y="16"/>
                    <a:pt x="231" y="50"/>
                  </a:cubicBezTo>
                  <a:lnTo>
                    <a:pt x="182" y="9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
            <p:cNvSpPr>
              <a:spLocks noEditPoints="1"/>
            </p:cNvSpPr>
            <p:nvPr userDrawn="1"/>
          </p:nvSpPr>
          <p:spPr bwMode="invGray">
            <a:xfrm>
              <a:off x="8380413" y="4479925"/>
              <a:ext cx="257175" cy="293688"/>
            </a:xfrm>
            <a:custGeom>
              <a:avLst/>
              <a:gdLst/>
              <a:ahLst/>
              <a:cxnLst>
                <a:cxn ang="0">
                  <a:pos x="554" y="560"/>
                </a:cxn>
                <a:cxn ang="0">
                  <a:pos x="554" y="560"/>
                </a:cxn>
                <a:cxn ang="0">
                  <a:pos x="850" y="406"/>
                </a:cxn>
                <a:cxn ang="0">
                  <a:pos x="1121" y="674"/>
                </a:cxn>
                <a:cxn ang="0">
                  <a:pos x="1123" y="733"/>
                </a:cxn>
                <a:cxn ang="0">
                  <a:pos x="10" y="1398"/>
                </a:cxn>
                <a:cxn ang="0">
                  <a:pos x="583" y="1920"/>
                </a:cxn>
                <a:cxn ang="0">
                  <a:pos x="1148" y="1665"/>
                </a:cxn>
                <a:cxn ang="0">
                  <a:pos x="1174" y="1883"/>
                </a:cxn>
                <a:cxn ang="0">
                  <a:pos x="1692" y="1883"/>
                </a:cxn>
                <a:cxn ang="0">
                  <a:pos x="1656" y="1607"/>
                </a:cxn>
                <a:cxn ang="0">
                  <a:pos x="1656" y="646"/>
                </a:cxn>
                <a:cxn ang="0">
                  <a:pos x="1487" y="168"/>
                </a:cxn>
                <a:cxn ang="0">
                  <a:pos x="912" y="0"/>
                </a:cxn>
                <a:cxn ang="0">
                  <a:pos x="313" y="158"/>
                </a:cxn>
                <a:cxn ang="0">
                  <a:pos x="313" y="158"/>
                </a:cxn>
                <a:cxn ang="0">
                  <a:pos x="554" y="560"/>
                </a:cxn>
                <a:cxn ang="0">
                  <a:pos x="554" y="560"/>
                </a:cxn>
                <a:cxn ang="0">
                  <a:pos x="554" y="560"/>
                </a:cxn>
                <a:cxn ang="0">
                  <a:pos x="1050" y="1417"/>
                </a:cxn>
                <a:cxn ang="0">
                  <a:pos x="1050" y="1417"/>
                </a:cxn>
                <a:cxn ang="0">
                  <a:pos x="781" y="1570"/>
                </a:cxn>
                <a:cxn ang="0">
                  <a:pos x="507" y="1340"/>
                </a:cxn>
                <a:cxn ang="0">
                  <a:pos x="1123" y="1002"/>
                </a:cxn>
                <a:cxn ang="0">
                  <a:pos x="1123" y="1072"/>
                </a:cxn>
                <a:cxn ang="0">
                  <a:pos x="1050" y="1417"/>
                </a:cxn>
              </a:cxnLst>
              <a:rect l="0" t="0" r="r" b="b"/>
              <a:pathLst>
                <a:path w="1692" h="1920">
                  <a:moveTo>
                    <a:pt x="554" y="560"/>
                  </a:moveTo>
                  <a:lnTo>
                    <a:pt x="554" y="560"/>
                  </a:lnTo>
                  <a:cubicBezTo>
                    <a:pt x="594" y="452"/>
                    <a:pt x="703" y="406"/>
                    <a:pt x="850" y="406"/>
                  </a:cubicBezTo>
                  <a:cubicBezTo>
                    <a:pt x="1059" y="406"/>
                    <a:pt x="1119" y="552"/>
                    <a:pt x="1121" y="674"/>
                  </a:cubicBezTo>
                  <a:lnTo>
                    <a:pt x="1123" y="733"/>
                  </a:lnTo>
                  <a:cubicBezTo>
                    <a:pt x="544" y="761"/>
                    <a:pt x="0" y="869"/>
                    <a:pt x="10" y="1398"/>
                  </a:cubicBezTo>
                  <a:cubicBezTo>
                    <a:pt x="17" y="1768"/>
                    <a:pt x="353" y="1920"/>
                    <a:pt x="583" y="1920"/>
                  </a:cubicBezTo>
                  <a:cubicBezTo>
                    <a:pt x="851" y="1919"/>
                    <a:pt x="1001" y="1848"/>
                    <a:pt x="1148" y="1665"/>
                  </a:cubicBezTo>
                  <a:cubicBezTo>
                    <a:pt x="1150" y="1742"/>
                    <a:pt x="1160" y="1824"/>
                    <a:pt x="1174" y="1883"/>
                  </a:cubicBezTo>
                  <a:lnTo>
                    <a:pt x="1692" y="1883"/>
                  </a:lnTo>
                  <a:cubicBezTo>
                    <a:pt x="1663" y="1792"/>
                    <a:pt x="1656" y="1701"/>
                    <a:pt x="1656" y="1607"/>
                  </a:cubicBezTo>
                  <a:lnTo>
                    <a:pt x="1656" y="646"/>
                  </a:lnTo>
                  <a:cubicBezTo>
                    <a:pt x="1656" y="412"/>
                    <a:pt x="1612" y="282"/>
                    <a:pt x="1487" y="168"/>
                  </a:cubicBezTo>
                  <a:cubicBezTo>
                    <a:pt x="1368" y="60"/>
                    <a:pt x="1174" y="0"/>
                    <a:pt x="912" y="0"/>
                  </a:cubicBezTo>
                  <a:cubicBezTo>
                    <a:pt x="671" y="0"/>
                    <a:pt x="465" y="54"/>
                    <a:pt x="313" y="158"/>
                  </a:cubicBezTo>
                  <a:lnTo>
                    <a:pt x="313" y="158"/>
                  </a:lnTo>
                  <a:cubicBezTo>
                    <a:pt x="439" y="257"/>
                    <a:pt x="521" y="395"/>
                    <a:pt x="554" y="560"/>
                  </a:cubicBezTo>
                  <a:lnTo>
                    <a:pt x="554" y="560"/>
                  </a:lnTo>
                  <a:lnTo>
                    <a:pt x="554" y="560"/>
                  </a:lnTo>
                  <a:close/>
                  <a:moveTo>
                    <a:pt x="1050" y="1417"/>
                  </a:moveTo>
                  <a:lnTo>
                    <a:pt x="1050" y="1417"/>
                  </a:lnTo>
                  <a:cubicBezTo>
                    <a:pt x="988" y="1512"/>
                    <a:pt x="890" y="1570"/>
                    <a:pt x="781" y="1570"/>
                  </a:cubicBezTo>
                  <a:cubicBezTo>
                    <a:pt x="632" y="1570"/>
                    <a:pt x="507" y="1502"/>
                    <a:pt x="507" y="1340"/>
                  </a:cubicBezTo>
                  <a:cubicBezTo>
                    <a:pt x="507" y="1102"/>
                    <a:pt x="856" y="1017"/>
                    <a:pt x="1123" y="1002"/>
                  </a:cubicBezTo>
                  <a:lnTo>
                    <a:pt x="1123" y="1072"/>
                  </a:lnTo>
                  <a:cubicBezTo>
                    <a:pt x="1123" y="1227"/>
                    <a:pt x="1120" y="1311"/>
                    <a:pt x="1050" y="141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9"/>
            <p:cNvSpPr>
              <a:spLocks/>
            </p:cNvSpPr>
            <p:nvPr userDrawn="1"/>
          </p:nvSpPr>
          <p:spPr bwMode="invGray">
            <a:xfrm>
              <a:off x="8199438" y="4479925"/>
              <a:ext cx="263525" cy="293688"/>
            </a:xfrm>
            <a:custGeom>
              <a:avLst/>
              <a:gdLst/>
              <a:ahLst/>
              <a:cxnLst>
                <a:cxn ang="0">
                  <a:pos x="1172" y="1377"/>
                </a:cxn>
                <a:cxn ang="0">
                  <a:pos x="1172" y="1377"/>
                </a:cxn>
                <a:cxn ang="0">
                  <a:pos x="1172" y="1411"/>
                </a:cxn>
                <a:cxn ang="0">
                  <a:pos x="1173" y="1426"/>
                </a:cxn>
                <a:cxn ang="0">
                  <a:pos x="1358" y="1802"/>
                </a:cxn>
                <a:cxn ang="0">
                  <a:pos x="891" y="1920"/>
                </a:cxn>
                <a:cxn ang="0">
                  <a:pos x="0" y="978"/>
                </a:cxn>
                <a:cxn ang="0">
                  <a:pos x="924" y="0"/>
                </a:cxn>
                <a:cxn ang="0">
                  <a:pos x="1730" y="662"/>
                </a:cxn>
                <a:cxn ang="0">
                  <a:pos x="1222" y="662"/>
                </a:cxn>
                <a:cxn ang="0">
                  <a:pos x="942" y="407"/>
                </a:cxn>
                <a:cxn ang="0">
                  <a:pos x="598" y="934"/>
                </a:cxn>
                <a:cxn ang="0">
                  <a:pos x="943" y="1484"/>
                </a:cxn>
                <a:cxn ang="0">
                  <a:pos x="1172" y="1377"/>
                </a:cxn>
                <a:cxn ang="0">
                  <a:pos x="1172" y="1377"/>
                </a:cxn>
              </a:cxnLst>
              <a:rect l="0" t="0" r="r" b="b"/>
              <a:pathLst>
                <a:path w="1730" h="1920">
                  <a:moveTo>
                    <a:pt x="1172" y="1377"/>
                  </a:moveTo>
                  <a:lnTo>
                    <a:pt x="1172" y="1377"/>
                  </a:lnTo>
                  <a:cubicBezTo>
                    <a:pt x="1172" y="1389"/>
                    <a:pt x="1172" y="1399"/>
                    <a:pt x="1172" y="1411"/>
                  </a:cubicBezTo>
                  <a:cubicBezTo>
                    <a:pt x="1172" y="1416"/>
                    <a:pt x="1173" y="1421"/>
                    <a:pt x="1173" y="1426"/>
                  </a:cubicBezTo>
                  <a:cubicBezTo>
                    <a:pt x="1182" y="1615"/>
                    <a:pt x="1272" y="1733"/>
                    <a:pt x="1358" y="1802"/>
                  </a:cubicBezTo>
                  <a:cubicBezTo>
                    <a:pt x="1215" y="1885"/>
                    <a:pt x="1043" y="1920"/>
                    <a:pt x="891" y="1920"/>
                  </a:cubicBezTo>
                  <a:cubicBezTo>
                    <a:pt x="331" y="1920"/>
                    <a:pt x="0" y="1523"/>
                    <a:pt x="0" y="978"/>
                  </a:cubicBezTo>
                  <a:cubicBezTo>
                    <a:pt x="0" y="410"/>
                    <a:pt x="342" y="0"/>
                    <a:pt x="924" y="0"/>
                  </a:cubicBezTo>
                  <a:cubicBezTo>
                    <a:pt x="1346" y="0"/>
                    <a:pt x="1693" y="224"/>
                    <a:pt x="1730" y="662"/>
                  </a:cubicBezTo>
                  <a:lnTo>
                    <a:pt x="1222" y="662"/>
                  </a:lnTo>
                  <a:cubicBezTo>
                    <a:pt x="1222" y="495"/>
                    <a:pt x="1105" y="407"/>
                    <a:pt x="942" y="407"/>
                  </a:cubicBezTo>
                  <a:cubicBezTo>
                    <a:pt x="679" y="407"/>
                    <a:pt x="598" y="592"/>
                    <a:pt x="598" y="934"/>
                  </a:cubicBezTo>
                  <a:cubicBezTo>
                    <a:pt x="598" y="1281"/>
                    <a:pt x="674" y="1484"/>
                    <a:pt x="943" y="1484"/>
                  </a:cubicBezTo>
                  <a:cubicBezTo>
                    <a:pt x="1041" y="1484"/>
                    <a:pt x="1125" y="1448"/>
                    <a:pt x="1172" y="1377"/>
                  </a:cubicBezTo>
                  <a:lnTo>
                    <a:pt x="1172" y="137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20" r:id="rId1"/>
    <p:sldLayoutId id="2147483760" r:id="rId2"/>
    <p:sldLayoutId id="2147483712" r:id="rId3"/>
    <p:sldLayoutId id="2147483713" r:id="rId4"/>
    <p:sldLayoutId id="2147483766" r:id="rId5"/>
    <p:sldLayoutId id="2147483714" r:id="rId6"/>
    <p:sldLayoutId id="2147483791" r:id="rId7"/>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l="-1000" t="-1000" r="-1000" b="-1000"/>
          </a:stretch>
        </a:blipFill>
        <a:effectLst/>
      </p:bgPr>
    </p:bg>
    <p:spTree>
      <p:nvGrpSpPr>
        <p:cNvPr id="1" name=""/>
        <p:cNvGrpSpPr/>
        <p:nvPr/>
      </p:nvGrpSpPr>
      <p:grpSpPr>
        <a:xfrm>
          <a:off x="0" y="0"/>
          <a:ext cx="0" cy="0"/>
          <a:chOff x="0" y="0"/>
          <a:chExt cx="0" cy="0"/>
        </a:xfrm>
      </p:grpSpPr>
      <p:pic>
        <p:nvPicPr>
          <p:cNvPr id="8" name="Picture 7" descr="ca_r_1cr.eps"/>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black">
          <a:xfrm>
            <a:off x="8178799" y="4314402"/>
            <a:ext cx="677334" cy="561756"/>
          </a:xfrm>
          <a:prstGeom prst="rect">
            <a:avLst/>
          </a:prstGeom>
        </p:spPr>
      </p:pic>
    </p:spTree>
    <p:extLst>
      <p:ext uri="{BB962C8B-B14F-4D97-AF65-F5344CB8AC3E}">
        <p14:creationId xmlns:p14="http://schemas.microsoft.com/office/powerpoint/2010/main" val="250445857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1" r:id="rId3"/>
    <p:sldLayoutId id="2147483772" r:id="rId4"/>
    <p:sldLayoutId id="2147483773" r:id="rId5"/>
    <p:sldLayoutId id="2147483774" r:id="rId6"/>
    <p:sldLayoutId id="2147483776" r:id="rId7"/>
    <p:sldLayoutId id="2147483777" r:id="rId8"/>
  </p:sldLayoutIdLst>
  <p:timing>
    <p:tnLst>
      <p:par>
        <p:cTn id="1" dur="indefinite" restart="never" nodeType="tmRoot"/>
      </p:par>
    </p:tnLst>
  </p:timing>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64" r:id="rId1"/>
  </p:sldLayoutIdLst>
  <p:timing>
    <p:tnLst>
      <p:par>
        <p:cTn id="1" dur="indefinite" restart="never" nodeType="tmRoot"/>
      </p:par>
    </p:tnLst>
  </p:timing>
  <p:txStyles>
    <p:title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t="-1000" r="-1000" b="-1000"/>
          </a:stretch>
        </a:blipFill>
        <a:effectLst/>
      </p:bgPr>
    </p:bg>
    <p:spTree>
      <p:nvGrpSpPr>
        <p:cNvPr id="1" name=""/>
        <p:cNvGrpSpPr/>
        <p:nvPr/>
      </p:nvGrpSpPr>
      <p:grpSpPr>
        <a:xfrm>
          <a:off x="0" y="0"/>
          <a:ext cx="0" cy="0"/>
          <a:chOff x="0" y="0"/>
          <a:chExt cx="0" cy="0"/>
        </a:xfrm>
      </p:grpSpPr>
      <p:sp>
        <p:nvSpPr>
          <p:cNvPr id="14" name="Title Placeholder 1"/>
          <p:cNvSpPr>
            <a:spLocks noGrp="1"/>
          </p:cNvSpPr>
          <p:nvPr>
            <p:ph type="title"/>
          </p:nvPr>
        </p:nvSpPr>
        <p:spPr bwMode="black">
          <a:xfrm>
            <a:off x="438193" y="873810"/>
            <a:ext cx="8229600" cy="819273"/>
          </a:xfrm>
          <a:prstGeom prst="rect">
            <a:avLst/>
          </a:prstGeom>
        </p:spPr>
        <p:txBody>
          <a:bodyPr vert="horz" lIns="91440" tIns="45720" rIns="91440" bIns="45720" rtlCol="0" anchor="t">
            <a:noAutofit/>
          </a:body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1683286624"/>
      </p:ext>
    </p:extLst>
  </p:cSld>
  <p:clrMap bg1="lt1" tx1="dk1" bg2="lt2" tx2="dk2" accent1="accent1" accent2="accent2" accent3="accent3" accent4="accent4" accent5="accent5" accent6="accent6" hlink="hlink" folHlink="folHlink"/>
  <p:sldLayoutIdLst>
    <p:sldLayoutId id="2147483741" r:id="rId1"/>
  </p:sldLayoutIdLst>
  <p:timing>
    <p:tnLst>
      <p:par>
        <p:cTn id="1" dur="indefinite" restart="never" nodeType="tmRoot"/>
      </p:par>
    </p:tnLst>
  </p:timing>
  <p:txStyles>
    <p:titleStyle>
      <a:lvl1pPr algn="l" defTabSz="457200" rtl="0" eaLnBrk="1" latinLnBrk="0" hangingPunct="1">
        <a:lnSpc>
          <a:spcPct val="90000"/>
        </a:lnSpc>
        <a:spcBef>
          <a:spcPct val="0"/>
        </a:spcBef>
        <a:buFont typeface="Arial" pitchFamily="34" charset="0"/>
        <a:buNone/>
        <a:defRPr kumimoji="0" lang="en-US" sz="3600" b="0" i="0" u="none" strike="noStrike" kern="1200" cap="none" spc="0" normalizeH="0" baseline="0" noProof="0" dirty="0">
          <a:ln>
            <a:noFill/>
          </a:ln>
          <a:solidFill>
            <a:schemeClr val="bg1"/>
          </a:solidFill>
          <a:effectLst/>
          <a:uLnTx/>
          <a:uFillTx/>
          <a:latin typeface="+mn-lt"/>
          <a:ea typeface="+mn-ea"/>
          <a:cs typeface="+mn-cs"/>
        </a:defRPr>
      </a:lvl1pPr>
    </p:titleStyle>
    <p:bodyStyle>
      <a:lvl1pPr marL="342900" indent="-342900" algn="l" defTabSz="457200" rtl="0" eaLnBrk="1" latinLnBrk="0" hangingPunct="1">
        <a:lnSpc>
          <a:spcPts val="2880"/>
        </a:lnSpc>
        <a:spcBef>
          <a:spcPts val="1200"/>
        </a:spcBef>
        <a:spcAft>
          <a:spcPts val="200"/>
        </a:spcAft>
        <a:buClr>
          <a:schemeClr val="bg1"/>
        </a:buClr>
        <a:buFont typeface="Wingdings" charset="2"/>
        <a:buChar char="§"/>
        <a:defRPr sz="2400" b="0" kern="1200">
          <a:solidFill>
            <a:schemeClr val="bg1"/>
          </a:solidFill>
          <a:latin typeface="+mn-lt"/>
          <a:ea typeface="+mn-ea"/>
          <a:cs typeface="+mn-cs"/>
        </a:defRPr>
      </a:lvl1pPr>
      <a:lvl2pPr marL="679450" indent="-285750" algn="l" defTabSz="457200" rtl="0" eaLnBrk="1" latinLnBrk="0" hangingPunct="1">
        <a:lnSpc>
          <a:spcPts val="2200"/>
        </a:lnSpc>
        <a:spcBef>
          <a:spcPts val="0"/>
        </a:spcBef>
        <a:spcAft>
          <a:spcPts val="600"/>
        </a:spcAft>
        <a:buClr>
          <a:schemeClr val="bg1"/>
        </a:buClr>
        <a:buFont typeface="Arial"/>
        <a:buChar char="–"/>
        <a:defRPr sz="2000" b="0" kern="1200">
          <a:solidFill>
            <a:schemeClr val="bg1"/>
          </a:solidFill>
          <a:latin typeface="+mn-lt"/>
          <a:ea typeface="+mn-ea"/>
          <a:cs typeface="+mn-cs"/>
        </a:defRPr>
      </a:lvl2pPr>
      <a:lvl3pPr marL="977900" indent="-228600" algn="l" defTabSz="457200" rtl="0" eaLnBrk="1" latinLnBrk="0" hangingPunct="1">
        <a:lnSpc>
          <a:spcPts val="2200"/>
        </a:lnSpc>
        <a:spcBef>
          <a:spcPts val="0"/>
        </a:spcBef>
        <a:spcAft>
          <a:spcPts val="600"/>
        </a:spcAft>
        <a:buClr>
          <a:schemeClr val="bg1"/>
        </a:buClr>
        <a:buFont typeface="Wingdings" charset="2"/>
        <a:buChar char="§"/>
        <a:defRPr sz="1800" b="0" kern="1200">
          <a:solidFill>
            <a:schemeClr val="bg1"/>
          </a:solidFill>
          <a:latin typeface="+mn-lt"/>
          <a:ea typeface="+mn-ea"/>
          <a:cs typeface="+mn-cs"/>
        </a:defRPr>
      </a:lvl3pPr>
      <a:lvl4pPr marL="1320800" marR="0" indent="-228600" algn="l" defTabSz="457200" rtl="0" eaLnBrk="1" fontAlgn="auto" latinLnBrk="0" hangingPunct="1">
        <a:lnSpc>
          <a:spcPts val="2200"/>
        </a:lnSpc>
        <a:spcBef>
          <a:spcPts val="0"/>
        </a:spcBef>
        <a:spcAft>
          <a:spcPts val="600"/>
        </a:spcAft>
        <a:buClr>
          <a:schemeClr val="bg1"/>
        </a:buClr>
        <a:buSzTx/>
        <a:buFont typeface="Arial"/>
        <a:buChar char="–"/>
        <a:tabLst/>
        <a:defRPr sz="1600" b="0" kern="1200">
          <a:solidFill>
            <a:schemeClr val="bg1"/>
          </a:solidFill>
          <a:latin typeface="+mn-lt"/>
          <a:ea typeface="+mn-ea"/>
          <a:cs typeface="+mn-cs"/>
        </a:defRPr>
      </a:lvl4pPr>
      <a:lvl5pPr marL="1600200" indent="-228600" algn="l" defTabSz="457200" rtl="0" eaLnBrk="1" latinLnBrk="0" hangingPunct="1">
        <a:lnSpc>
          <a:spcPts val="2200"/>
        </a:lnSpc>
        <a:spcBef>
          <a:spcPts val="0"/>
        </a:spcBef>
        <a:spcAft>
          <a:spcPts val="600"/>
        </a:spcAft>
        <a:buClr>
          <a:schemeClr val="bg1"/>
        </a:buClr>
        <a:buFont typeface="Wingdings" charset="2"/>
        <a:buChar char="§"/>
        <a:tabLst/>
        <a:defRPr sz="1600" b="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41.png"/><Relationship Id="rId5" Type="http://schemas.openxmlformats.org/officeDocument/2006/relationships/image" Target="../media/image16.png"/><Relationship Id="rId10" Type="http://schemas.openxmlformats.org/officeDocument/2006/relationships/image" Target="../media/image40.png"/><Relationship Id="rId4" Type="http://schemas.openxmlformats.org/officeDocument/2006/relationships/image" Target="../media/image15.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jpeg"/><Relationship Id="rId18" Type="http://schemas.openxmlformats.org/officeDocument/2006/relationships/image" Target="../media/image59.png"/><Relationship Id="rId3" Type="http://schemas.openxmlformats.org/officeDocument/2006/relationships/image" Target="../media/image45.png"/><Relationship Id="rId21" Type="http://schemas.openxmlformats.org/officeDocument/2006/relationships/image" Target="../media/image62.png"/><Relationship Id="rId7" Type="http://schemas.openxmlformats.org/officeDocument/2006/relationships/image" Target="../media/image49.png"/><Relationship Id="rId12" Type="http://schemas.openxmlformats.org/officeDocument/2006/relationships/image" Target="../media/image53.png"/><Relationship Id="rId17" Type="http://schemas.openxmlformats.org/officeDocument/2006/relationships/image" Target="../media/image58.gif"/><Relationship Id="rId25" Type="http://schemas.openxmlformats.org/officeDocument/2006/relationships/image" Target="../media/image66.png"/><Relationship Id="rId2" Type="http://schemas.openxmlformats.org/officeDocument/2006/relationships/notesSlide" Target="../notesSlides/notesSlide2.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48.jpg"/><Relationship Id="rId11" Type="http://schemas.openxmlformats.org/officeDocument/2006/relationships/image" Target="../media/image19.png"/><Relationship Id="rId24" Type="http://schemas.openxmlformats.org/officeDocument/2006/relationships/image" Target="../media/image65.png"/><Relationship Id="rId5" Type="http://schemas.openxmlformats.org/officeDocument/2006/relationships/image" Target="../media/image47.jp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2.png"/><Relationship Id="rId19" Type="http://schemas.openxmlformats.org/officeDocument/2006/relationships/image" Target="../media/image60.png"/><Relationship Id="rId4" Type="http://schemas.openxmlformats.org/officeDocument/2006/relationships/image" Target="../media/image46.jpg"/><Relationship Id="rId9" Type="http://schemas.openxmlformats.org/officeDocument/2006/relationships/image" Target="../media/image51.png"/><Relationship Id="rId14" Type="http://schemas.openxmlformats.org/officeDocument/2006/relationships/image" Target="../media/image55.gif"/><Relationship Id="rId22"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6.pn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1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77.jpg"/><Relationship Id="rId9"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80.jpeg"/><Relationship Id="rId4" Type="http://schemas.openxmlformats.org/officeDocument/2006/relationships/image" Target="../media/image79.jpe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3.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jpeg"/><Relationship Id="rId10" Type="http://schemas.openxmlformats.org/officeDocument/2006/relationships/image" Target="../media/image86.png"/><Relationship Id="rId4" Type="http://schemas.openxmlformats.org/officeDocument/2006/relationships/image" Target="../media/image67.png"/><Relationship Id="rId9"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4.png"/><Relationship Id="rId18" Type="http://schemas.openxmlformats.org/officeDocument/2006/relationships/image" Target="../media/image29.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4.png"/><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hyperlink" Target="https://cloud.google.com/" TargetMode="External"/><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8NPzLBSBzP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101</a:t>
            </a:r>
            <a:br>
              <a:rPr lang="en-US" dirty="0"/>
            </a:br>
            <a:endParaRPr lang="en-US" dirty="0"/>
          </a:p>
        </p:txBody>
      </p:sp>
      <p:sp>
        <p:nvSpPr>
          <p:cNvPr id="3" name="Text Placeholder 2"/>
          <p:cNvSpPr>
            <a:spLocks noGrp="1"/>
          </p:cNvSpPr>
          <p:nvPr>
            <p:ph type="body" sz="quarter" idx="10"/>
          </p:nvPr>
        </p:nvSpPr>
        <p:spPr/>
        <p:txBody>
          <a:bodyPr/>
          <a:lstStyle/>
          <a:p>
            <a:r>
              <a:rPr lang="en-US" dirty="0" smtClean="0"/>
              <a:t>Application Economy </a:t>
            </a:r>
          </a:p>
          <a:p>
            <a:r>
              <a:rPr lang="en-US" dirty="0" smtClean="0"/>
              <a:t>Software Development Life Cycle  (SDLC)</a:t>
            </a:r>
          </a:p>
          <a:p>
            <a:r>
              <a:rPr lang="en-US" dirty="0" smtClean="0"/>
              <a:t>DevOps History</a:t>
            </a:r>
          </a:p>
          <a:p>
            <a:r>
              <a:rPr lang="en-US" dirty="0" smtClean="0"/>
              <a:t>What is DevOps Defined</a:t>
            </a:r>
          </a:p>
          <a:p>
            <a:r>
              <a:rPr lang="en-US" dirty="0" smtClean="0"/>
              <a:t>A Call to Arms </a:t>
            </a:r>
          </a:p>
          <a:p>
            <a:endParaRPr lang="en-US" dirty="0" smtClean="0"/>
          </a:p>
          <a:p>
            <a:endParaRPr lang="en-US" dirty="0" smtClean="0"/>
          </a:p>
          <a:p>
            <a:endParaRPr lang="en-US" dirty="0"/>
          </a:p>
        </p:txBody>
      </p:sp>
      <p:sp>
        <p:nvSpPr>
          <p:cNvPr id="4" name="Rectangle 3"/>
          <p:cNvSpPr/>
          <p:nvPr/>
        </p:nvSpPr>
        <p:spPr>
          <a:xfrm>
            <a:off x="3548482" y="2388672"/>
            <a:ext cx="2047035" cy="369332"/>
          </a:xfrm>
          <a:prstGeom prst="rect">
            <a:avLst/>
          </a:prstGeom>
        </p:spPr>
        <p:txBody>
          <a:bodyPr wrap="none">
            <a:spAutoFit/>
          </a:bodyPr>
          <a:lstStyle/>
          <a:p>
            <a:r>
              <a:rPr lang="en-US" dirty="0"/>
              <a:t>nikkimass@aol.com</a:t>
            </a:r>
          </a:p>
        </p:txBody>
      </p:sp>
    </p:spTree>
    <p:extLst>
      <p:ext uri="{BB962C8B-B14F-4D97-AF65-F5344CB8AC3E}">
        <p14:creationId xmlns:p14="http://schemas.microsoft.com/office/powerpoint/2010/main" val="985754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urved Down Arrow 1"/>
          <p:cNvSpPr/>
          <p:nvPr/>
        </p:nvSpPr>
        <p:spPr>
          <a:xfrm>
            <a:off x="943861" y="29684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nvGrpSpPr>
          <p:cNvPr id="84" name="Group 83"/>
          <p:cNvGrpSpPr/>
          <p:nvPr/>
        </p:nvGrpSpPr>
        <p:grpSpPr>
          <a:xfrm>
            <a:off x="4381986" y="717292"/>
            <a:ext cx="3108644" cy="1456423"/>
            <a:chOff x="4381986" y="717292"/>
            <a:chExt cx="3108644" cy="145642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98502" y="717292"/>
              <a:ext cx="994270" cy="399853"/>
            </a:xfrm>
            <a:prstGeom prst="rect">
              <a:avLst/>
            </a:prstGeom>
          </p:spPr>
          <p:txBody>
            <a:bodyPr wrap="none" anchor="ctr">
              <a:spAutoFit/>
            </a:bodyPr>
            <a:lstStyle/>
            <a:p>
              <a:pPr algn="ctr" defTabSz="914400">
                <a:lnSpc>
                  <a:spcPct val="90000"/>
                </a:lnSpc>
              </a:pPr>
              <a:r>
                <a:rPr lang="en-GB" sz="1100" dirty="0" smtClean="0">
                  <a:solidFill>
                    <a:schemeClr val="accent1"/>
                  </a:solidFill>
                </a:rPr>
                <a:t>CONTINUOUS</a:t>
              </a:r>
              <a:br>
                <a:rPr lang="en-GB" sz="1100" dirty="0" smtClean="0">
                  <a:solidFill>
                    <a:schemeClr val="accent1"/>
                  </a:solidFill>
                </a:rPr>
              </a:br>
              <a:r>
                <a:rPr lang="en-GB" sz="1100" dirty="0" smtClean="0">
                  <a:solidFill>
                    <a:schemeClr val="accent1"/>
                  </a:solidFill>
                </a:rPr>
                <a:t>VALIDATION</a:t>
              </a:r>
              <a:endParaRPr lang="en-GB" sz="1100" dirty="0">
                <a:solidFill>
                  <a:schemeClr val="accent1"/>
                </a:solidFill>
              </a:endParaRPr>
            </a:p>
          </p:txBody>
        </p:sp>
      </p:grpSp>
      <p:sp>
        <p:nvSpPr>
          <p:cNvPr id="7" name="Title 6"/>
          <p:cNvSpPr>
            <a:spLocks noGrp="1"/>
          </p:cNvSpPr>
          <p:nvPr>
            <p:ph type="title"/>
          </p:nvPr>
        </p:nvSpPr>
        <p:spPr>
          <a:xfrm>
            <a:off x="388537" y="-22396"/>
            <a:ext cx="8229600" cy="819273"/>
          </a:xfrm>
        </p:spPr>
        <p:txBody>
          <a:bodyPr/>
          <a:lstStyle/>
          <a:p>
            <a:pPr algn="ctr"/>
            <a:r>
              <a:rPr lang="en-US" sz="2600" dirty="0" smtClean="0"/>
              <a:t>THE PROBLEM</a:t>
            </a:r>
            <a:br>
              <a:rPr lang="en-US" sz="2600" dirty="0" smtClean="0"/>
            </a:br>
            <a:r>
              <a:rPr lang="en-US" sz="2600" dirty="0" smtClean="0"/>
              <a:t>DevOps -Automating the Software Development Life Cycle (SDLC)</a:t>
            </a:r>
            <a:endParaRPr lang="en-US" sz="2600" dirty="0"/>
          </a:p>
        </p:txBody>
      </p:sp>
      <p:grpSp>
        <p:nvGrpSpPr>
          <p:cNvPr id="68" name="Group 67"/>
          <p:cNvGrpSpPr/>
          <p:nvPr/>
        </p:nvGrpSpPr>
        <p:grpSpPr>
          <a:xfrm>
            <a:off x="1711582" y="4465793"/>
            <a:ext cx="1088080" cy="465397"/>
            <a:chOff x="1711582" y="4465793"/>
            <a:chExt cx="1088080" cy="465397"/>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1" name="Rectangle 230"/>
            <p:cNvSpPr/>
            <p:nvPr/>
          </p:nvSpPr>
          <p:spPr>
            <a:xfrm>
              <a:off x="1711582" y="4531337"/>
              <a:ext cx="1088080" cy="399853"/>
            </a:xfrm>
            <a:prstGeom prst="rect">
              <a:avLst/>
            </a:prstGeom>
            <a:noFill/>
          </p:spPr>
          <p:txBody>
            <a:bodyPr wrap="square" anchor="ctr">
              <a:spAutoFit/>
            </a:bodyPr>
            <a:lstStyle/>
            <a:p>
              <a:pPr algn="ctr" defTabSz="914400">
                <a:lnSpc>
                  <a:spcPct val="90000"/>
                </a:lnSpc>
              </a:pPr>
              <a:r>
                <a:rPr lang="en-GB" sz="1100" dirty="0" smtClean="0">
                  <a:solidFill>
                    <a:schemeClr val="accent4"/>
                  </a:solidFill>
                </a:rPr>
                <a:t>TRUE AGILE DEVELOPMENT</a:t>
              </a:r>
              <a:endParaRPr lang="en-GB" sz="1100" dirty="0">
                <a:solidFill>
                  <a:schemeClr val="accent4"/>
                </a:solidFill>
              </a:endParaRPr>
            </a:p>
          </p:txBody>
        </p:sp>
      </p:grpSp>
      <p:grpSp>
        <p:nvGrpSpPr>
          <p:cNvPr id="80" name="Group 79"/>
          <p:cNvGrpSpPr/>
          <p:nvPr/>
        </p:nvGrpSpPr>
        <p:grpSpPr>
          <a:xfrm>
            <a:off x="4314485" y="2977799"/>
            <a:ext cx="3382496" cy="1291121"/>
            <a:chOff x="4314485" y="2977799"/>
            <a:chExt cx="3382496" cy="1291121"/>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608903" y="3807851"/>
              <a:ext cx="1088078" cy="461069"/>
              <a:chOff x="6608903" y="3807851"/>
              <a:chExt cx="1088078" cy="461069"/>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238" name="Rectangle 237"/>
              <p:cNvSpPr/>
              <p:nvPr/>
            </p:nvSpPr>
            <p:spPr>
              <a:xfrm>
                <a:off x="6649141" y="3869067"/>
                <a:ext cx="994270" cy="399853"/>
              </a:xfrm>
              <a:prstGeom prst="rect">
                <a:avLst/>
              </a:prstGeom>
            </p:spPr>
            <p:txBody>
              <a:bodyPr wrap="none" anchor="ctr">
                <a:spAutoFit/>
              </a:bodyPr>
              <a:lstStyle/>
              <a:p>
                <a:pPr algn="ctr" defTabSz="914400">
                  <a:lnSpc>
                    <a:spcPct val="90000"/>
                  </a:lnSpc>
                </a:pPr>
                <a:r>
                  <a:rPr lang="en-GB" sz="1100" dirty="0" smtClean="0">
                    <a:solidFill>
                      <a:schemeClr val="accent3"/>
                    </a:solidFill>
                  </a:rPr>
                  <a:t>CONTINUOUS</a:t>
                </a:r>
                <a:br>
                  <a:rPr lang="en-GB" sz="1100" dirty="0" smtClean="0">
                    <a:solidFill>
                      <a:schemeClr val="accent3"/>
                    </a:solidFill>
                  </a:rPr>
                </a:br>
                <a:r>
                  <a:rPr lang="en-GB" sz="1100" dirty="0" smtClean="0">
                    <a:solidFill>
                      <a:schemeClr val="accent3"/>
                    </a:solidFill>
                  </a:rPr>
                  <a:t>DELIVERY</a:t>
                </a:r>
                <a:endParaRPr lang="en-GB" sz="1100" dirty="0">
                  <a:solidFill>
                    <a:schemeClr val="accent3"/>
                  </a:solidFill>
                </a:endParaRPr>
              </a:p>
            </p:txBody>
          </p:sp>
        </p:grpSp>
      </p:grpSp>
      <p:grpSp>
        <p:nvGrpSpPr>
          <p:cNvPr id="361" name="Group 360"/>
          <p:cNvGrpSpPr/>
          <p:nvPr/>
        </p:nvGrpSpPr>
        <p:grpSpPr>
          <a:xfrm>
            <a:off x="875572" y="102754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657792"/>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522729"/>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522729"/>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522729"/>
            <a:ext cx="284813" cy="262470"/>
          </a:xfrm>
          <a:prstGeom prst="rect">
            <a:avLst/>
          </a:prstGeom>
        </p:spPr>
      </p:pic>
      <p:grpSp>
        <p:nvGrpSpPr>
          <p:cNvPr id="78" name="Group 77"/>
          <p:cNvGrpSpPr/>
          <p:nvPr/>
        </p:nvGrpSpPr>
        <p:grpSpPr>
          <a:xfrm>
            <a:off x="1308197" y="2978995"/>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52283" y="3886287"/>
                <a:ext cx="658898" cy="399853"/>
              </a:xfrm>
              <a:prstGeom prst="rect">
                <a:avLst/>
              </a:prstGeom>
            </p:spPr>
            <p:txBody>
              <a:bodyPr wrap="none" anchor="ctr">
                <a:spAutoFit/>
              </a:bodyPr>
              <a:lstStyle/>
              <a:p>
                <a:pPr algn="ctr" defTabSz="914400">
                  <a:lnSpc>
                    <a:spcPct val="90000"/>
                  </a:lnSpc>
                </a:pPr>
                <a:r>
                  <a:rPr lang="en-GB" sz="1100" dirty="0" smtClean="0">
                    <a:solidFill>
                      <a:schemeClr val="accent5"/>
                    </a:solidFill>
                  </a:rPr>
                  <a:t>DATA</a:t>
                </a:r>
              </a:p>
              <a:p>
                <a:pPr algn="ctr" defTabSz="914400">
                  <a:lnSpc>
                    <a:spcPct val="90000"/>
                  </a:lnSpc>
                </a:pPr>
                <a:r>
                  <a:rPr lang="en-GB" sz="1100" dirty="0" smtClean="0">
                    <a:solidFill>
                      <a:schemeClr val="accent5"/>
                    </a:solidFill>
                  </a:rPr>
                  <a:t>MINING</a:t>
                </a:r>
                <a:endParaRPr lang="en-GB" sz="1100" dirty="0">
                  <a:solidFill>
                    <a:schemeClr val="accent5"/>
                  </a:solidFill>
                </a:endParaRP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3948236"/>
            <a:ext cx="1263620" cy="1075254"/>
          </a:xfrm>
          <a:prstGeom prst="rect">
            <a:avLst/>
          </a:prstGeom>
        </p:spPr>
      </p:pic>
      <p:pic>
        <p:nvPicPr>
          <p:cNvPr id="4" name="Picture 3"/>
          <p:cNvPicPr>
            <a:picLocks noChangeAspect="1"/>
          </p:cNvPicPr>
          <p:nvPr/>
        </p:nvPicPr>
        <p:blipFill>
          <a:blip r:embed="rId11"/>
          <a:stretch>
            <a:fillRect/>
          </a:stretch>
        </p:blipFill>
        <p:spPr>
          <a:xfrm>
            <a:off x="7833316" y="961874"/>
            <a:ext cx="1229301" cy="643395"/>
          </a:xfrm>
          <a:prstGeom prst="rect">
            <a:avLst/>
          </a:prstGeom>
        </p:spPr>
      </p:pic>
    </p:spTree>
    <p:extLst>
      <p:ext uri="{BB962C8B-B14F-4D97-AF65-F5344CB8AC3E}">
        <p14:creationId xmlns:p14="http://schemas.microsoft.com/office/powerpoint/2010/main" val="130165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76" y="977157"/>
            <a:ext cx="5503986" cy="33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847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  What is DevOps ?</a:t>
            </a:r>
            <a:endParaRPr lang="en-US" dirty="0"/>
          </a:p>
        </p:txBody>
      </p:sp>
    </p:spTree>
    <p:extLst>
      <p:ext uri="{BB962C8B-B14F-4D97-AF65-F5344CB8AC3E}">
        <p14:creationId xmlns:p14="http://schemas.microsoft.com/office/powerpoint/2010/main" val="503334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819273"/>
          </a:xfrm>
        </p:spPr>
        <p:txBody>
          <a:bodyPr/>
          <a:lstStyle/>
          <a:p>
            <a:pPr algn="ctr"/>
            <a:r>
              <a:rPr lang="en-US" dirty="0" smtClean="0"/>
              <a:t>Culture</a:t>
            </a:r>
            <a:endParaRPr lang="en-US" dirty="0"/>
          </a:p>
        </p:txBody>
      </p:sp>
      <p:pic>
        <p:nvPicPr>
          <p:cNvPr id="2050"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59" y="1333795"/>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515" y="208516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49079" y="3331535"/>
            <a:ext cx="914400" cy="914400"/>
          </a:xfrm>
          <a:prstGeom prst="rect">
            <a:avLst/>
          </a:prstGeom>
          <a:solidFill>
            <a:schemeClr val="tx2"/>
          </a:solidFill>
        </p:spPr>
        <p:txBody>
          <a:bodyPr wrap="none" tIns="91440" bIns="91440" rtlCol="0" anchor="ctr" anchorCtr="0">
            <a:noAutofit/>
          </a:bodyPr>
          <a:lstStyle/>
          <a:p>
            <a:pPr algn="ctr"/>
            <a:r>
              <a:rPr lang="en-US" sz="1200" dirty="0" smtClean="0"/>
              <a:t>Communicate</a:t>
            </a:r>
          </a:p>
          <a:p>
            <a:pPr algn="ctr"/>
            <a:r>
              <a:rPr lang="en-US" sz="1200" dirty="0" smtClean="0"/>
              <a:t>Collaborate</a:t>
            </a:r>
          </a:p>
          <a:p>
            <a:pPr algn="ctr"/>
            <a:r>
              <a:rPr lang="en-US" sz="1200" dirty="0" smtClean="0"/>
              <a:t>Integrate</a:t>
            </a:r>
          </a:p>
          <a:p>
            <a:pPr algn="ctr"/>
            <a:r>
              <a:rPr lang="en-US" sz="1200" dirty="0" smtClean="0"/>
              <a:t>Understand</a:t>
            </a:r>
          </a:p>
        </p:txBody>
      </p:sp>
      <p:sp>
        <p:nvSpPr>
          <p:cNvPr id="4" name="TextBox 3"/>
          <p:cNvSpPr txBox="1"/>
          <p:nvPr/>
        </p:nvSpPr>
        <p:spPr>
          <a:xfrm>
            <a:off x="2579231" y="419395"/>
            <a:ext cx="1573619" cy="914400"/>
          </a:xfrm>
          <a:prstGeom prst="rect">
            <a:avLst/>
          </a:prstGeom>
          <a:solidFill>
            <a:schemeClr val="tx2"/>
          </a:solidFill>
        </p:spPr>
        <p:txBody>
          <a:bodyPr wrap="none" tIns="91440" bIns="91440" rtlCol="0" anchor="ctr" anchorCtr="0">
            <a:noAutofit/>
          </a:bodyPr>
          <a:lstStyle/>
          <a:p>
            <a:pPr algn="ctr"/>
            <a:r>
              <a:rPr lang="en-US" sz="1200" dirty="0" smtClean="0"/>
              <a:t>Development Team</a:t>
            </a:r>
          </a:p>
        </p:txBody>
      </p:sp>
      <p:sp>
        <p:nvSpPr>
          <p:cNvPr id="7" name="TextBox 6"/>
          <p:cNvSpPr txBox="1"/>
          <p:nvPr/>
        </p:nvSpPr>
        <p:spPr>
          <a:xfrm>
            <a:off x="4152850" y="419395"/>
            <a:ext cx="1573619" cy="914400"/>
          </a:xfrm>
          <a:prstGeom prst="rect">
            <a:avLst/>
          </a:prstGeom>
          <a:solidFill>
            <a:schemeClr val="tx2"/>
          </a:solidFill>
        </p:spPr>
        <p:txBody>
          <a:bodyPr wrap="none" tIns="91440" bIns="91440" rtlCol="0" anchor="ctr" anchorCtr="0">
            <a:noAutofit/>
          </a:bodyPr>
          <a:lstStyle/>
          <a:p>
            <a:pPr algn="ctr"/>
            <a:r>
              <a:rPr lang="en-US" sz="1200" dirty="0" smtClean="0"/>
              <a:t>Operations Team</a:t>
            </a:r>
          </a:p>
        </p:txBody>
      </p:sp>
    </p:spTree>
    <p:extLst>
      <p:ext uri="{BB962C8B-B14F-4D97-AF65-F5344CB8AC3E}">
        <p14:creationId xmlns:p14="http://schemas.microsoft.com/office/powerpoint/2010/main" val="12615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p:cNvSpPr>
            <a:spLocks noChangeAspect="1"/>
          </p:cNvSpPr>
          <p:nvPr/>
        </p:nvSpPr>
        <p:spPr>
          <a:xfrm>
            <a:off x="1645016" y="177196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TEST</a:t>
            </a:r>
            <a:r>
              <a:rPr lang="he-IL" sz="1100" dirty="0" smtClean="0">
                <a:solidFill>
                  <a:schemeClr val="accent1"/>
                </a:solidFill>
                <a:latin typeface="Calibri"/>
                <a:cs typeface="Calibri"/>
              </a:rPr>
              <a:t/>
            </a:r>
            <a:br>
              <a:rPr lang="he-IL" sz="1100" dirty="0" smtClean="0">
                <a:solidFill>
                  <a:schemeClr val="accent1"/>
                </a:solidFill>
                <a:latin typeface="Calibri"/>
                <a:cs typeface="Calibri"/>
              </a:rPr>
            </a:br>
            <a:r>
              <a:rPr lang="en-US" sz="1100" dirty="0" smtClean="0">
                <a:solidFill>
                  <a:schemeClr val="accent1"/>
                </a:solidFill>
                <a:latin typeface="Calibri"/>
                <a:cs typeface="Calibri"/>
              </a:rPr>
              <a:t>AUTOMATION</a:t>
            </a:r>
            <a:endParaRPr lang="en-US" sz="1100" dirty="0">
              <a:solidFill>
                <a:schemeClr val="accent1"/>
              </a:solidFill>
              <a:latin typeface="Calibri"/>
              <a:cs typeface="Calibri"/>
            </a:endParaRPr>
          </a:p>
        </p:txBody>
      </p:sp>
      <p:sp>
        <p:nvSpPr>
          <p:cNvPr id="6" name="Rounded Rectangle 5"/>
          <p:cNvSpPr>
            <a:spLocks noChangeAspect="1"/>
          </p:cNvSpPr>
          <p:nvPr/>
        </p:nvSpPr>
        <p:spPr>
          <a:xfrm>
            <a:off x="4814127" y="88241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CONTINUOUS INTEGRATION</a:t>
            </a:r>
          </a:p>
          <a:p>
            <a:pPr algn="ctr">
              <a:lnSpc>
                <a:spcPct val="90000"/>
              </a:lnSpc>
              <a:spcAft>
                <a:spcPts val="400"/>
              </a:spcAft>
              <a:buClr>
                <a:srgbClr val="FFFFFF"/>
              </a:buClr>
            </a:pPr>
            <a:r>
              <a:rPr lang="en-US" sz="1100" dirty="0" smtClean="0">
                <a:solidFill>
                  <a:schemeClr val="accent1"/>
                </a:solidFill>
                <a:latin typeface="Calibri"/>
                <a:cs typeface="Calibri"/>
              </a:rPr>
              <a:t>BUILD AUTOMATION</a:t>
            </a:r>
            <a:endParaRPr lang="en-US" sz="1100" dirty="0">
              <a:solidFill>
                <a:schemeClr val="accent1"/>
              </a:solidFill>
              <a:latin typeface="Calibri"/>
              <a:cs typeface="Calibri"/>
            </a:endParaRPr>
          </a:p>
        </p:txBody>
      </p:sp>
      <p:sp>
        <p:nvSpPr>
          <p:cNvPr id="9" name="Rounded Rectangle 8"/>
          <p:cNvSpPr>
            <a:spLocks noChangeAspect="1"/>
          </p:cNvSpPr>
          <p:nvPr/>
        </p:nvSpPr>
        <p:spPr>
          <a:xfrm>
            <a:off x="2629806" y="873892"/>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ARTIFACT REPOSITORY</a:t>
            </a:r>
            <a:endParaRPr lang="en-US" sz="1100" dirty="0">
              <a:solidFill>
                <a:schemeClr val="accent1"/>
              </a:solidFill>
              <a:latin typeface="Calibri"/>
              <a:cs typeface="Calibri"/>
            </a:endParaRPr>
          </a:p>
        </p:txBody>
      </p:sp>
      <p:sp>
        <p:nvSpPr>
          <p:cNvPr id="10" name="Rounded Rectangle 9"/>
          <p:cNvSpPr>
            <a:spLocks noChangeAspect="1"/>
          </p:cNvSpPr>
          <p:nvPr/>
        </p:nvSpPr>
        <p:spPr>
          <a:xfrm>
            <a:off x="683214" y="2689348"/>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CHANGE MANAGEMENT</a:t>
            </a:r>
            <a:endParaRPr lang="en-US" sz="1100" dirty="0">
              <a:solidFill>
                <a:schemeClr val="accent1"/>
              </a:solidFill>
              <a:latin typeface="Calibri"/>
              <a:cs typeface="Calibri"/>
            </a:endParaRPr>
          </a:p>
        </p:txBody>
      </p:sp>
      <p:sp>
        <p:nvSpPr>
          <p:cNvPr id="11" name="Rounded Rectangle 10"/>
          <p:cNvSpPr>
            <a:spLocks noChangeAspect="1"/>
          </p:cNvSpPr>
          <p:nvPr/>
        </p:nvSpPr>
        <p:spPr>
          <a:xfrm>
            <a:off x="5791996" y="1787383"/>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CONFIGURATION MANAGEMENT</a:t>
            </a:r>
            <a:endParaRPr lang="en-US" sz="1100" dirty="0">
              <a:solidFill>
                <a:schemeClr val="accent1"/>
              </a:solidFill>
              <a:latin typeface="Calibri"/>
              <a:cs typeface="Calibri"/>
            </a:endParaRPr>
          </a:p>
        </p:txBody>
      </p:sp>
      <p:sp>
        <p:nvSpPr>
          <p:cNvPr id="12" name="Rounded Rectangle 11"/>
          <p:cNvSpPr>
            <a:spLocks noChangeAspect="1"/>
          </p:cNvSpPr>
          <p:nvPr/>
        </p:nvSpPr>
        <p:spPr>
          <a:xfrm>
            <a:off x="6767348" y="268057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smtClean="0">
                <a:solidFill>
                  <a:schemeClr val="accent1"/>
                </a:solidFill>
                <a:latin typeface="Calibri"/>
                <a:cs typeface="Calibri"/>
              </a:rPr>
              <a:t>INFRA PROVISIONING</a:t>
            </a:r>
            <a:endParaRPr lang="en-US" sz="1100" dirty="0">
              <a:solidFill>
                <a:schemeClr val="accent1"/>
              </a:solidFill>
              <a:latin typeface="Calibri"/>
              <a:cs typeface="Calibri"/>
            </a:endParaRPr>
          </a:p>
        </p:txBody>
      </p:sp>
      <p:grpSp>
        <p:nvGrpSpPr>
          <p:cNvPr id="156" name="Group 155"/>
          <p:cNvGrpSpPr/>
          <p:nvPr/>
        </p:nvGrpSpPr>
        <p:grpSpPr>
          <a:xfrm>
            <a:off x="2629806" y="873892"/>
            <a:ext cx="1104000" cy="828000"/>
            <a:chOff x="205626" y="2896872"/>
            <a:chExt cx="1676847" cy="1307277"/>
          </a:xfrm>
        </p:grpSpPr>
        <p:sp>
          <p:nvSpPr>
            <p:cNvPr id="152" name="Rounded Rectangle 151"/>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45" name="Picture 1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146" name="Picture 1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176" name="Group 175"/>
          <p:cNvGrpSpPr/>
          <p:nvPr/>
        </p:nvGrpSpPr>
        <p:grpSpPr>
          <a:xfrm>
            <a:off x="683214" y="2680571"/>
            <a:ext cx="1104001" cy="836777"/>
            <a:chOff x="4886409" y="4859163"/>
            <a:chExt cx="1684387" cy="1450944"/>
          </a:xfrm>
        </p:grpSpPr>
        <p:sp>
          <p:nvSpPr>
            <p:cNvPr id="172" name="Rounded Rectangle 171"/>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73" name="Picture 1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74" name="Picture 1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5" name="Picture 1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81" name="Group 180"/>
          <p:cNvGrpSpPr/>
          <p:nvPr/>
        </p:nvGrpSpPr>
        <p:grpSpPr>
          <a:xfrm>
            <a:off x="1645017" y="1771969"/>
            <a:ext cx="1104000" cy="828000"/>
            <a:chOff x="4878737" y="4859271"/>
            <a:chExt cx="1676850" cy="1307278"/>
          </a:xfrm>
        </p:grpSpPr>
        <p:sp>
          <p:nvSpPr>
            <p:cNvPr id="177" name="Rounded Rectangle 17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chemeClr val="bg2"/>
                </a:solidFill>
                <a:cs typeface="Arial Unicode MS" pitchFamily="34" charset="-128"/>
              </a:endParaRPr>
            </a:p>
          </p:txBody>
        </p:sp>
        <p:pic>
          <p:nvPicPr>
            <p:cNvPr id="179" name="Picture 17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180" name="Picture 1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5395" y="5277265"/>
              <a:ext cx="745606" cy="514211"/>
            </a:xfrm>
            <a:prstGeom prst="rect">
              <a:avLst/>
            </a:prstGeom>
            <a:ln w="9525">
              <a:noFill/>
            </a:ln>
          </p:spPr>
        </p:pic>
      </p:grpSp>
      <p:sp>
        <p:nvSpPr>
          <p:cNvPr id="2" name="Title 1"/>
          <p:cNvSpPr>
            <a:spLocks noGrp="1"/>
          </p:cNvSpPr>
          <p:nvPr>
            <p:ph type="title"/>
          </p:nvPr>
        </p:nvSpPr>
        <p:spPr/>
        <p:txBody>
          <a:bodyPr/>
          <a:lstStyle/>
          <a:p>
            <a:pPr algn="ctr"/>
            <a:r>
              <a:rPr lang="en-US" dirty="0" smtClean="0"/>
              <a:t>Technology</a:t>
            </a:r>
            <a:endParaRPr lang="en-US" dirty="0"/>
          </a:p>
        </p:txBody>
      </p:sp>
      <p:grpSp>
        <p:nvGrpSpPr>
          <p:cNvPr id="7" name="Group 6"/>
          <p:cNvGrpSpPr/>
          <p:nvPr/>
        </p:nvGrpSpPr>
        <p:grpSpPr>
          <a:xfrm>
            <a:off x="1661451" y="3893666"/>
            <a:ext cx="738004" cy="949897"/>
            <a:chOff x="7730073" y="1243671"/>
            <a:chExt cx="855016" cy="1098210"/>
          </a:xfrm>
        </p:grpSpPr>
        <p:grpSp>
          <p:nvGrpSpPr>
            <p:cNvPr id="81" name="Group 80"/>
            <p:cNvGrpSpPr/>
            <p:nvPr/>
          </p:nvGrpSpPr>
          <p:grpSpPr>
            <a:xfrm>
              <a:off x="7730073" y="1243671"/>
              <a:ext cx="855016" cy="689757"/>
              <a:chOff x="3952151" y="4018752"/>
              <a:chExt cx="855016" cy="689757"/>
            </a:xfrm>
          </p:grpSpPr>
          <p:pic>
            <p:nvPicPr>
              <p:cNvPr id="83" name="Picture 8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84" name="Picture 8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75" name="Rectangle 74"/>
            <p:cNvSpPr/>
            <p:nvPr/>
          </p:nvSpPr>
          <p:spPr>
            <a:xfrm>
              <a:off x="7921550" y="1986049"/>
              <a:ext cx="511091" cy="355832"/>
            </a:xfrm>
            <a:prstGeom prst="rect">
              <a:avLst/>
            </a:prstGeom>
          </p:spPr>
          <p:txBody>
            <a:bodyPr wrap="none">
              <a:spAutoFit/>
            </a:bodyPr>
            <a:lstStyle/>
            <a:p>
              <a:pPr algn="ctr"/>
              <a:r>
                <a:rPr lang="en-US" sz="1400" dirty="0" smtClean="0">
                  <a:solidFill>
                    <a:schemeClr val="bg1"/>
                  </a:solidFill>
                  <a:latin typeface="Calibri"/>
                  <a:cs typeface="Calibri"/>
                </a:rPr>
                <a:t>INT</a:t>
              </a:r>
              <a:endParaRPr lang="en-US" sz="1400" dirty="0">
                <a:solidFill>
                  <a:schemeClr val="bg1"/>
                </a:solidFill>
                <a:latin typeface="Calibri"/>
                <a:cs typeface="Calibri"/>
              </a:endParaRPr>
            </a:p>
          </p:txBody>
        </p:sp>
        <p:pic>
          <p:nvPicPr>
            <p:cNvPr id="87" name="Picture 86"/>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8" name="Group 7"/>
          <p:cNvGrpSpPr/>
          <p:nvPr/>
        </p:nvGrpSpPr>
        <p:grpSpPr>
          <a:xfrm>
            <a:off x="3227262" y="3879316"/>
            <a:ext cx="778300" cy="964247"/>
            <a:chOff x="5754056" y="1221926"/>
            <a:chExt cx="901701" cy="1114800"/>
          </a:xfrm>
        </p:grpSpPr>
        <p:sp>
          <p:nvSpPr>
            <p:cNvPr id="89" name="Rectangle 88"/>
            <p:cNvSpPr/>
            <p:nvPr/>
          </p:nvSpPr>
          <p:spPr>
            <a:xfrm>
              <a:off x="5930048" y="1980894"/>
              <a:ext cx="570521" cy="355832"/>
            </a:xfrm>
            <a:prstGeom prst="rect">
              <a:avLst/>
            </a:prstGeom>
          </p:spPr>
          <p:txBody>
            <a:bodyPr wrap="none">
              <a:spAutoFit/>
            </a:bodyPr>
            <a:lstStyle/>
            <a:p>
              <a:pPr algn="ctr"/>
              <a:r>
                <a:rPr lang="en-US" sz="1400" dirty="0" smtClean="0">
                  <a:solidFill>
                    <a:schemeClr val="bg1"/>
                  </a:solidFill>
                  <a:latin typeface="Calibri"/>
                  <a:cs typeface="Calibri"/>
                </a:rPr>
                <a:t>UAT</a:t>
              </a:r>
              <a:endParaRPr lang="en-US" sz="1400" dirty="0">
                <a:solidFill>
                  <a:schemeClr val="bg1"/>
                </a:solidFill>
                <a:latin typeface="Calibri"/>
                <a:cs typeface="Calibri"/>
              </a:endParaRPr>
            </a:p>
          </p:txBody>
        </p:sp>
        <p:grpSp>
          <p:nvGrpSpPr>
            <p:cNvPr id="92" name="Group 91"/>
            <p:cNvGrpSpPr/>
            <p:nvPr/>
          </p:nvGrpSpPr>
          <p:grpSpPr>
            <a:xfrm>
              <a:off x="5754056" y="1221926"/>
              <a:ext cx="901701" cy="690078"/>
              <a:chOff x="3606949" y="4672490"/>
              <a:chExt cx="901701" cy="690078"/>
            </a:xfrm>
          </p:grpSpPr>
          <p:pic>
            <p:nvPicPr>
              <p:cNvPr id="93" name="Picture 9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4" name="Picture 9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95" name="Picture 9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96" name="Picture 9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0" name="Picture 99"/>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01" name="Group 100"/>
          <p:cNvGrpSpPr/>
          <p:nvPr/>
        </p:nvGrpSpPr>
        <p:grpSpPr>
          <a:xfrm>
            <a:off x="4614924" y="3886739"/>
            <a:ext cx="778300" cy="956824"/>
            <a:chOff x="5754056" y="1221926"/>
            <a:chExt cx="901701" cy="1106218"/>
          </a:xfrm>
        </p:grpSpPr>
        <p:sp>
          <p:nvSpPr>
            <p:cNvPr id="102" name="Rectangle 101"/>
            <p:cNvSpPr/>
            <p:nvPr/>
          </p:nvSpPr>
          <p:spPr>
            <a:xfrm>
              <a:off x="5899572" y="1972312"/>
              <a:ext cx="631473" cy="355832"/>
            </a:xfrm>
            <a:prstGeom prst="rect">
              <a:avLst/>
            </a:prstGeom>
          </p:spPr>
          <p:txBody>
            <a:bodyPr wrap="none">
              <a:spAutoFit/>
            </a:bodyPr>
            <a:lstStyle/>
            <a:p>
              <a:pPr algn="ctr"/>
              <a:r>
                <a:rPr lang="en-US" sz="1400" dirty="0" smtClean="0">
                  <a:solidFill>
                    <a:schemeClr val="bg1"/>
                  </a:solidFill>
                  <a:latin typeface="Calibri"/>
                  <a:cs typeface="Calibri"/>
                </a:rPr>
                <a:t>PERF</a:t>
              </a:r>
              <a:endParaRPr lang="en-US" sz="1400" dirty="0">
                <a:solidFill>
                  <a:schemeClr val="bg1"/>
                </a:solidFill>
                <a:latin typeface="Calibri"/>
                <a:cs typeface="Calibri"/>
              </a:endParaRPr>
            </a:p>
          </p:txBody>
        </p:sp>
        <p:grpSp>
          <p:nvGrpSpPr>
            <p:cNvPr id="103" name="Group 102"/>
            <p:cNvGrpSpPr/>
            <p:nvPr/>
          </p:nvGrpSpPr>
          <p:grpSpPr>
            <a:xfrm>
              <a:off x="5754056" y="1221926"/>
              <a:ext cx="901701" cy="690078"/>
              <a:chOff x="3606949" y="4672490"/>
              <a:chExt cx="901701" cy="690078"/>
            </a:xfrm>
          </p:grpSpPr>
          <p:pic>
            <p:nvPicPr>
              <p:cNvPr id="106" name="Picture 10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08" name="Picture 10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0" name="Picture 10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13" name="Picture 11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104" name="Picture 103"/>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114" name="Group 113"/>
          <p:cNvGrpSpPr/>
          <p:nvPr/>
        </p:nvGrpSpPr>
        <p:grpSpPr>
          <a:xfrm>
            <a:off x="5979129" y="3775320"/>
            <a:ext cx="1426878" cy="1068245"/>
            <a:chOff x="7009634" y="4579962"/>
            <a:chExt cx="1653114" cy="1235035"/>
          </a:xfrm>
        </p:grpSpPr>
        <p:sp>
          <p:nvSpPr>
            <p:cNvPr id="115" name="Rectangle 114"/>
            <p:cNvSpPr/>
            <p:nvPr/>
          </p:nvSpPr>
          <p:spPr>
            <a:xfrm>
              <a:off x="7573102" y="5459165"/>
              <a:ext cx="700029" cy="355832"/>
            </a:xfrm>
            <a:prstGeom prst="rect">
              <a:avLst/>
            </a:prstGeom>
          </p:spPr>
          <p:txBody>
            <a:bodyPr wrap="none">
              <a:spAutoFit/>
            </a:bodyPr>
            <a:lstStyle/>
            <a:p>
              <a:pPr algn="ctr"/>
              <a:r>
                <a:rPr lang="en-US" sz="1400" dirty="0" smtClean="0">
                  <a:solidFill>
                    <a:schemeClr val="bg1"/>
                  </a:solidFill>
                  <a:latin typeface="Calibri"/>
                  <a:cs typeface="Calibri"/>
                </a:rPr>
                <a:t>PROD</a:t>
              </a:r>
              <a:endParaRPr lang="en-US" sz="1400" dirty="0">
                <a:solidFill>
                  <a:schemeClr val="bg1"/>
                </a:solidFill>
                <a:latin typeface="Calibri"/>
                <a:cs typeface="Calibri"/>
              </a:endParaRPr>
            </a:p>
          </p:txBody>
        </p:sp>
        <p:grpSp>
          <p:nvGrpSpPr>
            <p:cNvPr id="116" name="Group 115"/>
            <p:cNvGrpSpPr/>
            <p:nvPr/>
          </p:nvGrpSpPr>
          <p:grpSpPr>
            <a:xfrm>
              <a:off x="7009634" y="4579962"/>
              <a:ext cx="1653114" cy="933794"/>
              <a:chOff x="7009634" y="4579962"/>
              <a:chExt cx="1653114" cy="933794"/>
            </a:xfrm>
          </p:grpSpPr>
          <p:grpSp>
            <p:nvGrpSpPr>
              <p:cNvPr id="118" name="Group 117"/>
              <p:cNvGrpSpPr/>
              <p:nvPr/>
            </p:nvGrpSpPr>
            <p:grpSpPr>
              <a:xfrm>
                <a:off x="7009634" y="4579962"/>
                <a:ext cx="1653114" cy="933794"/>
                <a:chOff x="7009634" y="4579962"/>
                <a:chExt cx="1653114" cy="933794"/>
              </a:xfrm>
            </p:grpSpPr>
            <p:grpSp>
              <p:nvGrpSpPr>
                <p:cNvPr id="119" name="Group 118"/>
                <p:cNvGrpSpPr/>
                <p:nvPr/>
              </p:nvGrpSpPr>
              <p:grpSpPr>
                <a:xfrm>
                  <a:off x="7663681" y="4579962"/>
                  <a:ext cx="999067" cy="416334"/>
                  <a:chOff x="7455388" y="4804943"/>
                  <a:chExt cx="999067" cy="416334"/>
                </a:xfrm>
              </p:grpSpPr>
              <p:pic>
                <p:nvPicPr>
                  <p:cNvPr id="158" name="Picture 15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60" name="Picture 15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67" name="Picture 16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20" name="Group 119"/>
                <p:cNvGrpSpPr/>
                <p:nvPr/>
              </p:nvGrpSpPr>
              <p:grpSpPr>
                <a:xfrm>
                  <a:off x="7522108" y="4759672"/>
                  <a:ext cx="999067" cy="416334"/>
                  <a:chOff x="7303740" y="4664136"/>
                  <a:chExt cx="999067" cy="416334"/>
                </a:xfrm>
              </p:grpSpPr>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5" name="Picture 15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7" name="Picture 15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1" name="Group 120"/>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23" name="Group 122"/>
                <p:cNvGrpSpPr/>
                <p:nvPr/>
              </p:nvGrpSpPr>
              <p:grpSpPr>
                <a:xfrm>
                  <a:off x="7009634" y="5097422"/>
                  <a:ext cx="999067" cy="416334"/>
                  <a:chOff x="7303740" y="4664136"/>
                  <a:chExt cx="999067" cy="416334"/>
                </a:xfrm>
              </p:grpSpPr>
              <p:pic>
                <p:nvPicPr>
                  <p:cNvPr id="124" name="Picture 12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29" name="Picture 12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30" name="Picture 129"/>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186" name="Picture 185"/>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209" name="Group 208"/>
          <p:cNvGrpSpPr/>
          <p:nvPr/>
        </p:nvGrpSpPr>
        <p:grpSpPr>
          <a:xfrm>
            <a:off x="2894155" y="1445042"/>
            <a:ext cx="2784560" cy="2250848"/>
            <a:chOff x="2144423" y="852305"/>
            <a:chExt cx="4803276" cy="4021177"/>
          </a:xfrm>
        </p:grpSpPr>
        <p:sp>
          <p:nvSpPr>
            <p:cNvPr id="228" name="Isosceles Triangle 227"/>
            <p:cNvSpPr/>
            <p:nvPr/>
          </p:nvSpPr>
          <p:spPr>
            <a:xfrm>
              <a:off x="2144423" y="852305"/>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212" name="Picture 211"/>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4043455" y="2306002"/>
              <a:ext cx="1005211" cy="866393"/>
            </a:xfrm>
            <a:prstGeom prst="rect">
              <a:avLst/>
            </a:prstGeom>
          </p:spPr>
        </p:pic>
        <p:sp>
          <p:nvSpPr>
            <p:cNvPr id="213" name="Rectangle 212"/>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smtClean="0">
                  <a:solidFill>
                    <a:schemeClr val="bg1"/>
                  </a:solidFill>
                  <a:latin typeface="Calibri"/>
                  <a:cs typeface="Calibri"/>
                </a:rPr>
                <a:t>SDLC</a:t>
              </a:r>
              <a:endParaRPr lang="en-US" sz="1400" dirty="0">
                <a:solidFill>
                  <a:schemeClr val="bg1"/>
                </a:solidFill>
                <a:latin typeface="Calibri"/>
                <a:cs typeface="Calibri"/>
              </a:endParaRPr>
            </a:p>
          </p:txBody>
        </p:sp>
        <p:sp>
          <p:nvSpPr>
            <p:cNvPr id="216" name="Pentagon 215"/>
            <p:cNvSpPr/>
            <p:nvPr/>
          </p:nvSpPr>
          <p:spPr>
            <a:xfrm rot="3436181">
              <a:off x="4672169" y="2729897"/>
              <a:ext cx="2172633" cy="199089"/>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Environment Data</a:t>
              </a:r>
              <a:endParaRPr lang="en-US" sz="900" spc="-20" dirty="0">
                <a:solidFill>
                  <a:schemeClr val="bg2"/>
                </a:solidFill>
                <a:latin typeface="Calibri" pitchFamily="34" charset="0"/>
                <a:cs typeface="Calibri" pitchFamily="34" charset="0"/>
              </a:endParaRPr>
            </a:p>
          </p:txBody>
        </p:sp>
        <p:sp>
          <p:nvSpPr>
            <p:cNvPr id="224" name="Rectangle 223"/>
            <p:cNvSpPr/>
            <p:nvPr/>
          </p:nvSpPr>
          <p:spPr>
            <a:xfrm rot="18129359">
              <a:off x="1749745" y="2868459"/>
              <a:ext cx="3000772" cy="199089"/>
            </a:xfrm>
            <a:prstGeom prst="rect">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Application Model</a:t>
              </a:r>
              <a:endParaRPr lang="en-US" sz="900" spc="-20" dirty="0">
                <a:solidFill>
                  <a:schemeClr val="bg2"/>
                </a:solidFill>
                <a:latin typeface="Calibri" pitchFamily="34" charset="0"/>
                <a:cs typeface="Calibri" pitchFamily="34" charset="0"/>
              </a:endParaRPr>
            </a:p>
          </p:txBody>
        </p:sp>
        <p:sp>
          <p:nvSpPr>
            <p:cNvPr id="219" name="Pentagon 218"/>
            <p:cNvSpPr/>
            <p:nvPr/>
          </p:nvSpPr>
          <p:spPr>
            <a:xfrm rot="10800000" flipV="1">
              <a:off x="3313813" y="4667289"/>
              <a:ext cx="2460087" cy="206193"/>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smtClean="0">
                  <a:solidFill>
                    <a:schemeClr val="bg2"/>
                  </a:solidFill>
                  <a:latin typeface="Calibri" pitchFamily="34" charset="0"/>
                  <a:cs typeface="Calibri" pitchFamily="34" charset="0"/>
                </a:rPr>
                <a:t>Release Data</a:t>
              </a:r>
              <a:endParaRPr lang="en-US" sz="900" spc="-20" dirty="0">
                <a:solidFill>
                  <a:schemeClr val="bg2"/>
                </a:solidFill>
                <a:latin typeface="Calibri" pitchFamily="34" charset="0"/>
                <a:cs typeface="Calibri" pitchFamily="34" charset="0"/>
              </a:endParaRPr>
            </a:p>
          </p:txBody>
        </p:sp>
      </p:grpSp>
      <p:grpSp>
        <p:nvGrpSpPr>
          <p:cNvPr id="143" name="Group 142"/>
          <p:cNvGrpSpPr/>
          <p:nvPr/>
        </p:nvGrpSpPr>
        <p:grpSpPr>
          <a:xfrm>
            <a:off x="4814127" y="882411"/>
            <a:ext cx="1104000" cy="828000"/>
            <a:chOff x="4868446" y="1128890"/>
            <a:chExt cx="1676847" cy="1307274"/>
          </a:xfrm>
        </p:grpSpPr>
        <p:sp>
          <p:nvSpPr>
            <p:cNvPr id="135" name="Rounded Rectangle 134"/>
            <p:cNvSpPr/>
            <p:nvPr/>
          </p:nvSpPr>
          <p:spPr>
            <a:xfrm>
              <a:off x="4868446"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36" name="Picture 24" descr="http://siliconangle.com/files/2013/05/git-logo.jpg"/>
            <p:cNvPicPr>
              <a:picLocks noChangeAspect="1" noChangeArrowheads="1"/>
            </p:cNvPicPr>
            <p:nvPr/>
          </p:nvPicPr>
          <p:blipFill>
            <a:blip r:embed="rId13" cstate="screen"/>
            <a:srcRect/>
            <a:stretch>
              <a:fillRect/>
            </a:stretch>
          </p:blipFill>
          <p:spPr bwMode="auto">
            <a:xfrm>
              <a:off x="5104690" y="1212145"/>
              <a:ext cx="342900" cy="342900"/>
            </a:xfrm>
            <a:prstGeom prst="rect">
              <a:avLst/>
            </a:prstGeom>
            <a:noFill/>
            <a:ln w="9525">
              <a:noFill/>
            </a:ln>
          </p:spPr>
        </p:pic>
        <p:pic>
          <p:nvPicPr>
            <p:cNvPr id="137" name="Picture 18" descr="http://www.whitesourcesoftware.com/sites/default/files/maven_logo.gif"/>
            <p:cNvPicPr>
              <a:picLocks noChangeAspect="1" noChangeArrowheads="1"/>
            </p:cNvPicPr>
            <p:nvPr/>
          </p:nvPicPr>
          <p:blipFill>
            <a:blip r:embed="rId14" cstate="screen"/>
            <a:srcRect/>
            <a:stretch>
              <a:fillRect/>
            </a:stretch>
          </p:blipFill>
          <p:spPr bwMode="auto">
            <a:xfrm>
              <a:off x="5729116" y="1645414"/>
              <a:ext cx="609600" cy="406401"/>
            </a:xfrm>
            <a:prstGeom prst="rect">
              <a:avLst/>
            </a:prstGeom>
            <a:noFill/>
            <a:ln w="9525">
              <a:noFill/>
            </a:ln>
          </p:spPr>
        </p:pic>
        <p:grpSp>
          <p:nvGrpSpPr>
            <p:cNvPr id="138" name="Group 60"/>
            <p:cNvGrpSpPr/>
            <p:nvPr/>
          </p:nvGrpSpPr>
          <p:grpSpPr>
            <a:xfrm>
              <a:off x="5630632" y="1178280"/>
              <a:ext cx="609600" cy="381000"/>
              <a:chOff x="3581400" y="4171950"/>
              <a:chExt cx="909325" cy="533400"/>
            </a:xfrm>
          </p:grpSpPr>
          <p:pic>
            <p:nvPicPr>
              <p:cNvPr id="139" name="Picture 20" descr="File:Jenkins logo with title.svg"/>
              <p:cNvPicPr>
                <a:picLocks noChangeAspect="1" noChangeArrowheads="1"/>
              </p:cNvPicPr>
              <p:nvPr/>
            </p:nvPicPr>
            <p:blipFill>
              <a:blip r:embed="rId15" cstate="screen"/>
              <a:srcRect/>
              <a:stretch>
                <a:fillRect/>
              </a:stretch>
            </p:blipFill>
            <p:spPr bwMode="auto">
              <a:xfrm>
                <a:off x="3581400" y="4476750"/>
                <a:ext cx="909325" cy="228600"/>
              </a:xfrm>
              <a:prstGeom prst="rect">
                <a:avLst/>
              </a:prstGeom>
              <a:noFill/>
              <a:ln w="9525">
                <a:noFill/>
              </a:ln>
            </p:spPr>
          </p:pic>
          <p:pic>
            <p:nvPicPr>
              <p:cNvPr id="140" name="Picture 20" descr="File:Jenkins logo with title.svg"/>
              <p:cNvPicPr>
                <a:picLocks noChangeAspect="1" noChangeArrowheads="1"/>
              </p:cNvPicPr>
              <p:nvPr/>
            </p:nvPicPr>
            <p:blipFill>
              <a:blip r:embed="rId16" cstate="screen"/>
              <a:srcRect/>
              <a:stretch>
                <a:fillRect/>
              </a:stretch>
            </p:blipFill>
            <p:spPr bwMode="auto">
              <a:xfrm>
                <a:off x="3657600" y="4171950"/>
                <a:ext cx="304800" cy="390526"/>
              </a:xfrm>
              <a:prstGeom prst="rect">
                <a:avLst/>
              </a:prstGeom>
              <a:noFill/>
              <a:ln w="9525">
                <a:noFill/>
              </a:ln>
            </p:spPr>
          </p:pic>
        </p:grpSp>
        <p:pic>
          <p:nvPicPr>
            <p:cNvPr id="141" name="Picture 22" descr="http://upload.wikimedia.org/wikipedia/commons/9/94/Ant_logo_large.gif"/>
            <p:cNvPicPr>
              <a:picLocks noChangeAspect="1" noChangeArrowheads="1"/>
            </p:cNvPicPr>
            <p:nvPr/>
          </p:nvPicPr>
          <p:blipFill>
            <a:blip r:embed="rId17" cstate="screen"/>
            <a:srcRect/>
            <a:stretch>
              <a:fillRect/>
            </a:stretch>
          </p:blipFill>
          <p:spPr bwMode="auto">
            <a:xfrm>
              <a:off x="4996191" y="1645414"/>
              <a:ext cx="634441" cy="400700"/>
            </a:xfrm>
            <a:prstGeom prst="rect">
              <a:avLst/>
            </a:prstGeom>
            <a:noFill/>
            <a:ln w="9525">
              <a:noFill/>
            </a:ln>
          </p:spPr>
        </p:pic>
        <p:pic>
          <p:nvPicPr>
            <p:cNvPr id="142" name="Picture 1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165" name="Group 164"/>
          <p:cNvGrpSpPr/>
          <p:nvPr/>
        </p:nvGrpSpPr>
        <p:grpSpPr>
          <a:xfrm>
            <a:off x="5791996" y="1787383"/>
            <a:ext cx="1104000" cy="828000"/>
            <a:chOff x="5294139" y="723630"/>
            <a:chExt cx="1676847" cy="1307277"/>
          </a:xfrm>
        </p:grpSpPr>
        <p:sp>
          <p:nvSpPr>
            <p:cNvPr id="161" name="Rounded Rectangle 160"/>
            <p:cNvSpPr/>
            <p:nvPr/>
          </p:nvSpPr>
          <p:spPr>
            <a:xfrm>
              <a:off x="5294139" y="723630"/>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2" name="Picture 12" descr="http://www.noxlogic.nl/wp-content/uploads/2012/04/logo_web_puppet_257468328.png"/>
            <p:cNvPicPr>
              <a:picLocks noChangeAspect="1" noChangeArrowheads="1"/>
            </p:cNvPicPr>
            <p:nvPr/>
          </p:nvPicPr>
          <p:blipFill>
            <a:blip r:embed="rId19" cstate="screen"/>
            <a:srcRect/>
            <a:stretch>
              <a:fillRect/>
            </a:stretch>
          </p:blipFill>
          <p:spPr bwMode="auto">
            <a:xfrm>
              <a:off x="6218474" y="867695"/>
              <a:ext cx="577689" cy="577689"/>
            </a:xfrm>
            <a:prstGeom prst="rect">
              <a:avLst/>
            </a:prstGeom>
            <a:noFill/>
            <a:ln w="9525">
              <a:noFill/>
            </a:ln>
          </p:spPr>
        </p:pic>
        <p:pic>
          <p:nvPicPr>
            <p:cNvPr id="163" name="Picture 14" descr="http://www.juliandunn.net/wp-content/uploads/2012/01/OC_Chef_Logo.png"/>
            <p:cNvPicPr>
              <a:picLocks noChangeAspect="1" noChangeArrowheads="1"/>
            </p:cNvPicPr>
            <p:nvPr/>
          </p:nvPicPr>
          <p:blipFill>
            <a:blip r:embed="rId20" cstate="screen"/>
            <a:srcRect/>
            <a:stretch>
              <a:fillRect/>
            </a:stretch>
          </p:blipFill>
          <p:spPr bwMode="auto">
            <a:xfrm>
              <a:off x="5485574" y="961551"/>
              <a:ext cx="603365" cy="476057"/>
            </a:xfrm>
            <a:prstGeom prst="rect">
              <a:avLst/>
            </a:prstGeom>
            <a:noFill/>
            <a:ln w="9525">
              <a:noFill/>
            </a:ln>
          </p:spPr>
        </p:pic>
        <p:pic>
          <p:nvPicPr>
            <p:cNvPr id="164" name="Picture 16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03845" y="1573367"/>
              <a:ext cx="1370189" cy="321787"/>
            </a:xfrm>
            <a:prstGeom prst="rect">
              <a:avLst/>
            </a:prstGeom>
            <a:ln w="9525">
              <a:noFill/>
            </a:ln>
          </p:spPr>
        </p:pic>
      </p:grpSp>
      <p:pic>
        <p:nvPicPr>
          <p:cNvPr id="3" name="Picture 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96627" y="2258747"/>
            <a:ext cx="306025" cy="253947"/>
          </a:xfrm>
          <a:prstGeom prst="rect">
            <a:avLst/>
          </a:prstGeom>
        </p:spPr>
      </p:pic>
      <p:grpSp>
        <p:nvGrpSpPr>
          <p:cNvPr id="171" name="Group 170"/>
          <p:cNvGrpSpPr/>
          <p:nvPr/>
        </p:nvGrpSpPr>
        <p:grpSpPr>
          <a:xfrm>
            <a:off x="6767347" y="2680570"/>
            <a:ext cx="1104001" cy="827999"/>
            <a:chOff x="5379810" y="4848277"/>
            <a:chExt cx="1676849" cy="1307275"/>
          </a:xfrm>
        </p:grpSpPr>
        <p:sp>
          <p:nvSpPr>
            <p:cNvPr id="166" name="Rounded Rectangle 165"/>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pic>
          <p:nvPicPr>
            <p:cNvPr id="168" name="Picture 16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170" name="Picture 1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169" name="Picture 16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Tree>
    <p:extLst>
      <p:ext uri="{BB962C8B-B14F-4D97-AF65-F5344CB8AC3E}">
        <p14:creationId xmlns:p14="http://schemas.microsoft.com/office/powerpoint/2010/main" val="136287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1000"/>
                                        <p:tgtEl>
                                          <p:spTgt spid="101"/>
                                        </p:tgtEl>
                                      </p:cBhvr>
                                    </p:animEffect>
                                  </p:childTnLst>
                                </p:cTn>
                              </p:par>
                              <p:par>
                                <p:cTn id="14" presetID="10" presetClass="entr" presetSubtype="0" fill="hold" nodeType="with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10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3"/>
                                        </p:tgtEl>
                                      </p:cBhvr>
                                    </p:animEffect>
                                    <p:set>
                                      <p:cBhvr>
                                        <p:cTn id="21" dur="1" fill="hold">
                                          <p:stCondLst>
                                            <p:cond delay="499"/>
                                          </p:stCondLst>
                                        </p:cTn>
                                        <p:tgtEl>
                                          <p:spTgt spid="14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56"/>
                                        </p:tgtEl>
                                      </p:cBhvr>
                                    </p:animEffect>
                                    <p:set>
                                      <p:cBhvr>
                                        <p:cTn id="26" dur="1" fill="hold">
                                          <p:stCondLst>
                                            <p:cond delay="499"/>
                                          </p:stCondLst>
                                        </p:cTn>
                                        <p:tgtEl>
                                          <p:spTgt spid="15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81"/>
                                        </p:tgtEl>
                                      </p:cBhvr>
                                    </p:animEffect>
                                    <p:set>
                                      <p:cBhvr>
                                        <p:cTn id="31" dur="1" fill="hold">
                                          <p:stCondLst>
                                            <p:cond delay="499"/>
                                          </p:stCondLst>
                                        </p:cTn>
                                        <p:tgtEl>
                                          <p:spTgt spid="18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76"/>
                                        </p:tgtEl>
                                      </p:cBhvr>
                                    </p:animEffect>
                                    <p:set>
                                      <p:cBhvr>
                                        <p:cTn id="39" dur="1" fill="hold">
                                          <p:stCondLst>
                                            <p:cond delay="499"/>
                                          </p:stCondLst>
                                        </p:cTn>
                                        <p:tgtEl>
                                          <p:spTgt spid="17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71"/>
                                        </p:tgtEl>
                                      </p:cBhvr>
                                    </p:animEffect>
                                    <p:set>
                                      <p:cBhvr>
                                        <p:cTn id="44" dur="1" fill="hold">
                                          <p:stCondLst>
                                            <p:cond delay="499"/>
                                          </p:stCondLst>
                                        </p:cTn>
                                        <p:tgtEl>
                                          <p:spTgt spid="17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65"/>
                                        </p:tgtEl>
                                      </p:cBhvr>
                                    </p:animEffect>
                                    <p:set>
                                      <p:cBhvr>
                                        <p:cTn id="49" dur="1" fill="hold">
                                          <p:stCondLst>
                                            <p:cond delay="499"/>
                                          </p:stCondLst>
                                        </p:cTn>
                                        <p:tgtEl>
                                          <p:spTgt spid="1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73808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smtClean="0">
                  <a:solidFill>
                    <a:schemeClr val="bg1"/>
                  </a:solidFill>
                  <a:latin typeface="Calibri"/>
                  <a:cs typeface="Calibri"/>
                </a:rPr>
                <a:t>SDLC</a:t>
              </a:r>
              <a:endParaRPr lang="en-US" sz="1400" dirty="0">
                <a:solidFill>
                  <a:schemeClr val="bg1"/>
                </a:solidFill>
                <a:latin typeface="Calibri"/>
                <a:cs typeface="Calibri"/>
              </a:endParaRP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ENVIRONMENTS DATA</a:t>
              </a:r>
              <a:endParaRPr lang="en-US" sz="1100" spc="-20" dirty="0">
                <a:solidFill>
                  <a:srgbClr val="22343A"/>
                </a:solidFill>
                <a:latin typeface="Calibri" pitchFamily="34" charset="0"/>
                <a:cs typeface="Calibri" pitchFamily="34" charset="0"/>
              </a:endParaRP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smtClean="0">
                  <a:solidFill>
                    <a:srgbClr val="22343A"/>
                  </a:solidFill>
                  <a:latin typeface="Calibri" pitchFamily="34" charset="0"/>
                  <a:cs typeface="Calibri" pitchFamily="34" charset="0"/>
                </a:rPr>
                <a:t>APPLICATION MODEL</a:t>
              </a:r>
              <a:endParaRPr lang="en-US" sz="1100" spc="-20" dirty="0">
                <a:solidFill>
                  <a:srgbClr val="22343A"/>
                </a:solidFill>
                <a:latin typeface="Calibri" pitchFamily="34" charset="0"/>
                <a:cs typeface="Calibri" pitchFamily="34" charset="0"/>
              </a:endParaRP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smtClean="0">
                  <a:solidFill>
                    <a:schemeClr val="bg2"/>
                  </a:solidFill>
                  <a:latin typeface="Calibri" pitchFamily="34" charset="0"/>
                  <a:cs typeface="Calibri" pitchFamily="34" charset="0"/>
                </a:rPr>
                <a:t>RELEASE DATA</a:t>
              </a:r>
              <a:endParaRPr lang="en-US" sz="1100" spc="-20" dirty="0">
                <a:solidFill>
                  <a:schemeClr val="bg2"/>
                </a:solidFill>
                <a:latin typeface="Calibri" pitchFamily="34" charset="0"/>
                <a:cs typeface="Calibri" pitchFamily="34" charset="0"/>
              </a:endParaRPr>
            </a:p>
          </p:txBody>
        </p:sp>
      </p:grpSp>
      <p:grpSp>
        <p:nvGrpSpPr>
          <p:cNvPr id="81" name="Group 80"/>
          <p:cNvGrpSpPr/>
          <p:nvPr/>
        </p:nvGrpSpPr>
        <p:grpSpPr>
          <a:xfrm>
            <a:off x="657224" y="3346118"/>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FFFFFF"/>
                </a:solidFill>
                <a:cs typeface="Arial Unicode MS" pitchFamily="34" charset="-128"/>
              </a:endParaRPr>
            </a:p>
          </p:txBody>
        </p:sp>
      </p:grpSp>
      <p:grpSp>
        <p:nvGrpSpPr>
          <p:cNvPr id="94" name="Group 93"/>
          <p:cNvGrpSpPr/>
          <p:nvPr/>
        </p:nvGrpSpPr>
        <p:grpSpPr>
          <a:xfrm>
            <a:off x="6027712" y="4379691"/>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95" name="Group 94"/>
          <p:cNvGrpSpPr/>
          <p:nvPr/>
        </p:nvGrpSpPr>
        <p:grpSpPr>
          <a:xfrm>
            <a:off x="3750410" y="4379692"/>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grpSp>
        <p:nvGrpSpPr>
          <p:cNvPr id="116" name="Group 115"/>
          <p:cNvGrpSpPr/>
          <p:nvPr/>
        </p:nvGrpSpPr>
        <p:grpSpPr>
          <a:xfrm>
            <a:off x="1681965" y="4379689"/>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solidFill>
                    <a:schemeClr val="bg1"/>
                  </a:solidFill>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smtClean="0">
                <a:solidFill>
                  <a:schemeClr val="bg1"/>
                </a:solidFill>
                <a:cs typeface="Arial Unicode MS" pitchFamily="34" charset="-128"/>
              </a:endParaRPr>
            </a:p>
          </p:txBody>
        </p:sp>
      </p:grpSp>
      <p:sp>
        <p:nvSpPr>
          <p:cNvPr id="84" name="Rectangle 83"/>
          <p:cNvSpPr/>
          <p:nvPr/>
        </p:nvSpPr>
        <p:spPr>
          <a:xfrm>
            <a:off x="491522" y="2959943"/>
            <a:ext cx="923852" cy="28982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grpSp>
        <p:nvGrpSpPr>
          <p:cNvPr id="6" name="Group 5"/>
          <p:cNvGrpSpPr/>
          <p:nvPr/>
        </p:nvGrpSpPr>
        <p:grpSpPr>
          <a:xfrm>
            <a:off x="4149912" y="152640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6" y="342792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smtClean="0">
                  <a:solidFill>
                    <a:srgbClr val="FFC91C"/>
                  </a:solidFill>
                  <a:latin typeface="Calibri"/>
                  <a:cs typeface="Calibri"/>
                </a:rPr>
                <a:t>QA</a:t>
              </a:r>
              <a:endParaRPr lang="en-US" dirty="0">
                <a:solidFill>
                  <a:srgbClr val="FFC91C"/>
                </a:solidFill>
                <a:latin typeface="Calibri"/>
                <a:cs typeface="Calibri"/>
              </a:endParaRP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4" y="2959944"/>
            <a:ext cx="1658981" cy="1216013"/>
            <a:chOff x="2068610" y="3784433"/>
            <a:chExt cx="2440040" cy="1619851"/>
          </a:xfrm>
        </p:grpSpPr>
        <p:sp>
          <p:nvSpPr>
            <p:cNvPr id="82" name="Rectangle 81"/>
            <p:cNvSpPr/>
            <p:nvPr/>
          </p:nvSpPr>
          <p:spPr>
            <a:xfrm>
              <a:off x="2942787" y="4395707"/>
              <a:ext cx="856320" cy="491987"/>
            </a:xfrm>
            <a:prstGeom prst="rect">
              <a:avLst/>
            </a:prstGeom>
          </p:spPr>
          <p:txBody>
            <a:bodyPr wrap="none">
              <a:spAutoFit/>
            </a:bodyPr>
            <a:lstStyle/>
            <a:p>
              <a:pPr algn="ctr"/>
              <a:r>
                <a:rPr lang="en-US" dirty="0" smtClean="0">
                  <a:solidFill>
                    <a:srgbClr val="FFC91C"/>
                  </a:solidFill>
                  <a:latin typeface="Calibri"/>
                  <a:cs typeface="Calibri"/>
                </a:rPr>
                <a:t>UAT</a:t>
              </a:r>
              <a:endParaRPr lang="en-US" dirty="0">
                <a:solidFill>
                  <a:srgbClr val="FFC91C"/>
                </a:solidFill>
                <a:latin typeface="Calibri"/>
                <a:cs typeface="Calibri"/>
              </a:endParaRP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smtClean="0">
                      <a:solidFill>
                        <a:srgbClr val="FFFFFF"/>
                      </a:solidFill>
                      <a:latin typeface="Calibri"/>
                      <a:cs typeface="Calibri"/>
                    </a:rPr>
                    <a:t>Manifest</a:t>
                  </a:r>
                  <a:endParaRPr lang="en-US" sz="1400" dirty="0">
                    <a:solidFill>
                      <a:srgbClr val="FFFFFF"/>
                    </a:solidFill>
                    <a:latin typeface="Calibri"/>
                    <a:cs typeface="Calibri"/>
                  </a:endParaRP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0" y="2959943"/>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smtClean="0">
                  <a:solidFill>
                    <a:srgbClr val="FFC91C"/>
                  </a:solidFill>
                  <a:latin typeface="Calibri"/>
                  <a:cs typeface="Calibri"/>
                </a:rPr>
                <a:t>PERF</a:t>
              </a:r>
              <a:endParaRPr lang="en-US" dirty="0">
                <a:solidFill>
                  <a:srgbClr val="FFC91C"/>
                </a:solidFill>
                <a:latin typeface="Calibri"/>
                <a:cs typeface="Calibri"/>
              </a:endParaRP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386073"/>
                </a:xfrm>
                <a:prstGeom prst="rect">
                  <a:avLst/>
                </a:prstGeom>
              </p:spPr>
              <p:txBody>
                <a:bodyPr wrap="square">
                  <a:spAutoFit/>
                </a:bodyPr>
                <a:lstStyle/>
                <a:p>
                  <a:pPr>
                    <a:lnSpc>
                      <a:spcPct val="90000"/>
                    </a:lnSpc>
                  </a:pPr>
                  <a:r>
                    <a:rPr lang="en-US" sz="1400" dirty="0" smtClean="0">
                      <a:solidFill>
                        <a:srgbClr val="FFFFFF"/>
                      </a:solidFill>
                      <a:cs typeface="Calibri"/>
                    </a:rPr>
                    <a:t>Manifest </a:t>
                  </a:r>
                  <a:endParaRPr lang="en-US" sz="1400" dirty="0">
                    <a:solidFill>
                      <a:srgbClr val="FFFFFF"/>
                    </a:solidFill>
                    <a:cs typeface="Calibri"/>
                  </a:endParaRP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295994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smtClean="0">
                  <a:solidFill>
                    <a:srgbClr val="FFC91C"/>
                  </a:solidFill>
                  <a:latin typeface="Calibri"/>
                  <a:cs typeface="Calibri"/>
                </a:rPr>
                <a:t>PROD</a:t>
              </a:r>
              <a:endParaRPr lang="en-US" dirty="0">
                <a:solidFill>
                  <a:srgbClr val="FFC91C"/>
                </a:solidFill>
                <a:latin typeface="Calibri"/>
                <a:cs typeface="Calibri"/>
              </a:endParaRP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smtClean="0">
                      <a:solidFill>
                        <a:srgbClr val="FFFFFF"/>
                      </a:solidFill>
                      <a:cs typeface="Calibri"/>
                    </a:rPr>
                    <a:t>Manifest</a:t>
                  </a:r>
                  <a:endParaRPr lang="en-US" sz="1400" dirty="0">
                    <a:solidFill>
                      <a:srgbClr val="FFFFFF"/>
                    </a:solidFill>
                    <a:cs typeface="Calibri"/>
                  </a:endParaRP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grpSp>
      <p:sp>
        <p:nvSpPr>
          <p:cNvPr id="124" name="Rectangle 123"/>
          <p:cNvSpPr/>
          <p:nvPr/>
        </p:nvSpPr>
        <p:spPr>
          <a:xfrm>
            <a:off x="7655739" y="175150"/>
            <a:ext cx="1088080" cy="399853"/>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318977"/>
            <a:ext cx="2651052" cy="2218132"/>
          </a:xfrm>
          <a:prstGeom prst="rect">
            <a:avLst/>
          </a:prstGeom>
          <a:solidFill>
            <a:schemeClr val="tx2"/>
          </a:solidFill>
        </p:spPr>
        <p:txBody>
          <a:bodyPr wrap="square" tIns="91440" bIns="91440" rtlCol="0" anchor="ctr" anchorCtr="0">
            <a:noAutofit/>
          </a:bodyPr>
          <a:lstStyle/>
          <a:p>
            <a:pPr algn="ctr"/>
            <a:r>
              <a:rPr lang="en-US" sz="1200" dirty="0" smtClean="0"/>
              <a:t>Bring Software to market continuously..</a:t>
            </a:r>
          </a:p>
          <a:p>
            <a:pPr algn="ctr"/>
            <a:r>
              <a:rPr lang="en-US" sz="1200" dirty="0" smtClean="0"/>
              <a:t>Eliminate friction points </a:t>
            </a:r>
          </a:p>
          <a:p>
            <a:pPr algn="ctr"/>
            <a:r>
              <a:rPr lang="en-US" sz="1200" dirty="0" smtClean="0"/>
              <a:t>Align to business Objectives</a:t>
            </a:r>
          </a:p>
          <a:p>
            <a:pPr algn="ctr"/>
            <a:endParaRPr lang="en-US" sz="1200" dirty="0" err="1" smtClean="0"/>
          </a:p>
        </p:txBody>
      </p:sp>
    </p:spTree>
    <p:extLst>
      <p:ext uri="{BB962C8B-B14F-4D97-AF65-F5344CB8AC3E}">
        <p14:creationId xmlns:p14="http://schemas.microsoft.com/office/powerpoint/2010/main" val="165614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the word DevOps no longer exists, you have achieved DevOps  …   --Another original quote by mike pepe</a:t>
            </a:r>
            <a:endParaRPr lang="en-US" dirty="0"/>
          </a:p>
        </p:txBody>
      </p:sp>
      <p:grpSp>
        <p:nvGrpSpPr>
          <p:cNvPr id="3" name="Group 2"/>
          <p:cNvGrpSpPr/>
          <p:nvPr/>
        </p:nvGrpSpPr>
        <p:grpSpPr>
          <a:xfrm>
            <a:off x="922463" y="1585728"/>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532986"/>
            </a:xfrm>
            <a:prstGeom prst="rect">
              <a:avLst/>
            </a:prstGeom>
            <a:noFill/>
          </p:spPr>
          <p:txBody>
            <a:bodyPr wrap="square" rtlCol="0">
              <a:spAutoFit/>
            </a:bodyPr>
            <a:lstStyle/>
            <a:p>
              <a:pPr algn="ctr"/>
              <a:r>
                <a:rPr lang="en-US" sz="2000" dirty="0" smtClean="0">
                  <a:solidFill>
                    <a:schemeClr val="accent3"/>
                  </a:solidFill>
                  <a:latin typeface="+mn-lt"/>
                </a:rPr>
                <a:t>CONTINUOUS DELIVERY</a:t>
              </a: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2666342"/>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1" y="262620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2760144"/>
            <a:ext cx="715260" cy="791555"/>
            <a:chOff x="236247" y="1940574"/>
            <a:chExt cx="973592" cy="1059688"/>
          </a:xfrm>
        </p:grpSpPr>
        <p:pic>
          <p:nvPicPr>
            <p:cNvPr id="29" name="Picture 28"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1" y="267487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278064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3470171"/>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3616631"/>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sp>
        <p:nvSpPr>
          <p:cNvPr id="45" name="TextBox 44"/>
          <p:cNvSpPr txBox="1"/>
          <p:nvPr/>
        </p:nvSpPr>
        <p:spPr>
          <a:xfrm>
            <a:off x="1784685" y="3667317"/>
            <a:ext cx="570363" cy="369332"/>
          </a:xfrm>
          <a:prstGeom prst="rect">
            <a:avLst/>
          </a:prstGeom>
          <a:noFill/>
        </p:spPr>
        <p:txBody>
          <a:bodyPr wrap="none" rtlCol="0">
            <a:spAutoFit/>
          </a:bodyPr>
          <a:lstStyle/>
          <a:p>
            <a:r>
              <a:rPr lang="en-US" dirty="0" smtClean="0"/>
              <a:t>DEV</a:t>
            </a:r>
            <a:endParaRPr lang="en-US" dirty="0"/>
          </a:p>
        </p:txBody>
      </p:sp>
      <p:sp>
        <p:nvSpPr>
          <p:cNvPr id="46" name="TextBox 45"/>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sp>
        <p:nvSpPr>
          <p:cNvPr id="47" name="TextBox 46"/>
          <p:cNvSpPr txBox="1"/>
          <p:nvPr/>
        </p:nvSpPr>
        <p:spPr>
          <a:xfrm>
            <a:off x="3166652" y="3667317"/>
            <a:ext cx="505267" cy="369332"/>
          </a:xfrm>
          <a:prstGeom prst="rect">
            <a:avLst/>
          </a:prstGeom>
          <a:noFill/>
        </p:spPr>
        <p:txBody>
          <a:bodyPr wrap="none" rtlCol="0">
            <a:spAutoFit/>
          </a:bodyPr>
          <a:lstStyle/>
          <a:p>
            <a:r>
              <a:rPr lang="en-US" dirty="0" smtClean="0"/>
              <a:t>INT</a:t>
            </a:r>
            <a:endParaRPr lang="en-US" dirty="0"/>
          </a:p>
        </p:txBody>
      </p:sp>
      <p:sp>
        <p:nvSpPr>
          <p:cNvPr id="48" name="TextBox 47"/>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49" name="TextBox 48"/>
          <p:cNvSpPr txBox="1"/>
          <p:nvPr/>
        </p:nvSpPr>
        <p:spPr>
          <a:xfrm>
            <a:off x="5576024" y="3667317"/>
            <a:ext cx="648021" cy="369332"/>
          </a:xfrm>
          <a:prstGeom prst="rect">
            <a:avLst/>
          </a:prstGeom>
          <a:noFill/>
        </p:spPr>
        <p:txBody>
          <a:bodyPr wrap="none" rtlCol="0">
            <a:spAutoFit/>
          </a:bodyPr>
          <a:lstStyle/>
          <a:p>
            <a:r>
              <a:rPr lang="en-US" dirty="0" smtClean="0"/>
              <a:t>PERF</a:t>
            </a:r>
            <a:endParaRPr lang="en-US" dirty="0"/>
          </a:p>
        </p:txBody>
      </p:sp>
    </p:spTree>
    <p:extLst>
      <p:ext uri="{BB962C8B-B14F-4D97-AF65-F5344CB8AC3E}">
        <p14:creationId xmlns:p14="http://schemas.microsoft.com/office/powerpoint/2010/main" val="348676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digitalcto.com/wp-content/uploads/2016/01/DevOps-Cycle-1024x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 y="51972"/>
            <a:ext cx="9061041" cy="490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769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t>
            </a:r>
            <a:endParaRPr lang="en-US" dirty="0"/>
          </a:p>
        </p:txBody>
      </p:sp>
    </p:spTree>
    <p:extLst>
      <p:ext uri="{BB962C8B-B14F-4D97-AF65-F5344CB8AC3E}">
        <p14:creationId xmlns:p14="http://schemas.microsoft.com/office/powerpoint/2010/main" val="15064499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 name="Title 357"/>
          <p:cNvSpPr>
            <a:spLocks noGrp="1"/>
          </p:cNvSpPr>
          <p:nvPr>
            <p:ph type="title"/>
          </p:nvPr>
        </p:nvSpPr>
        <p:spPr>
          <a:xfrm>
            <a:off x="457200" y="157884"/>
            <a:ext cx="8686800" cy="819273"/>
          </a:xfrm>
        </p:spPr>
        <p:txBody>
          <a:bodyPr>
            <a:normAutofit fontScale="90000"/>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681402"/>
            <a:ext cx="2814320" cy="3958426"/>
            <a:chOff x="396241" y="1225435"/>
            <a:chExt cx="2875280" cy="5273020"/>
          </a:xfrm>
        </p:grpSpPr>
        <p:sp>
          <p:nvSpPr>
            <p:cNvPr id="356" name="Rectangle 355"/>
            <p:cNvSpPr/>
            <p:nvPr/>
          </p:nvSpPr>
          <p:spPr>
            <a:xfrm>
              <a:off x="501187" y="1945598"/>
              <a:ext cx="2703504" cy="4552857"/>
            </a:xfrm>
            <a:prstGeom prst="rect">
              <a:avLst/>
            </a:prstGeom>
            <a:solidFill>
              <a:srgbClr val="19272C"/>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644366"/>
            </a:xfrm>
            <a:prstGeom prst="rect">
              <a:avLst/>
            </a:prstGeom>
            <a:noFill/>
          </p:spPr>
          <p:txBody>
            <a:bodyPr wrap="square" rIns="0" rtlCol="0">
              <a:spAutoFit/>
            </a:bodyPr>
            <a:lstStyle/>
            <a:p>
              <a:pPr>
                <a:lnSpc>
                  <a:spcPct val="90000"/>
                </a:lnSpc>
              </a:pPr>
              <a:r>
                <a:rPr lang="en-US" sz="1400" dirty="0" smtClean="0">
                  <a:solidFill>
                    <a:schemeClr val="accent1"/>
                  </a:solidFill>
                </a:rPr>
                <a:t>LACK OF API TESTING</a:t>
              </a:r>
              <a:r>
                <a:rPr lang="en-US" sz="1400" b="1" dirty="0" smtClean="0">
                  <a:solidFill>
                    <a:srgbClr val="0064AF"/>
                  </a:solidFill>
                </a:rPr>
                <a:t/>
              </a:r>
              <a:br>
                <a:rPr lang="en-US" sz="1400" b="1" dirty="0" smtClean="0">
                  <a:solidFill>
                    <a:srgbClr val="0064AF"/>
                  </a:solidFill>
                </a:rPr>
              </a:br>
              <a:r>
                <a:rPr lang="en-US" sz="1400" dirty="0" smtClean="0"/>
                <a:t>(too many bugs escape downstream)</a:t>
              </a:r>
              <a:endParaRPr lang="en-US" sz="1400" dirty="0"/>
            </a:p>
          </p:txBody>
        </p:sp>
      </p:grpSp>
      <p:grpSp>
        <p:nvGrpSpPr>
          <p:cNvPr id="355" name="Group 354"/>
          <p:cNvGrpSpPr/>
          <p:nvPr/>
        </p:nvGrpSpPr>
        <p:grpSpPr>
          <a:xfrm>
            <a:off x="904856" y="1270567"/>
            <a:ext cx="7915367" cy="3289540"/>
            <a:chOff x="121286" y="1597814"/>
            <a:chExt cx="10606473"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smtClean="0"/>
                  <a:t>Developer 1</a:t>
                </a:r>
                <a:endParaRPr lang="en-US" sz="800" dirty="0"/>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smtClean="0"/>
                  <a:t>Developer 2</a:t>
                </a:r>
                <a:endParaRPr lang="en-US" sz="800" dirty="0"/>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smtClean="0"/>
                  <a:t>Developer n</a:t>
                </a:r>
                <a:endParaRPr lang="en-US" sz="800" dirty="0"/>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smtClean="0"/>
                <a:t>Code</a:t>
              </a:r>
            </a:p>
            <a:p>
              <a:pPr algn="ctr">
                <a:lnSpc>
                  <a:spcPct val="80000"/>
                </a:lnSpc>
              </a:pPr>
              <a:r>
                <a:rPr lang="en-US" sz="900" dirty="0" smtClean="0"/>
                <a:t>Commit</a:t>
              </a:r>
              <a:endParaRPr lang="en-US" sz="900" dirty="0"/>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smtClean="0"/>
                  <a:t>Developer</a:t>
                </a:r>
              </a:p>
              <a:p>
                <a:pPr algn="ctr">
                  <a:lnSpc>
                    <a:spcPct val="80000"/>
                  </a:lnSpc>
                </a:pPr>
                <a:r>
                  <a:rPr lang="en-US" sz="900" dirty="0" smtClean="0"/>
                  <a:t>Branch SCM</a:t>
                </a:r>
                <a:endParaRPr lang="en-US" sz="900" dirty="0"/>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smtClean="0"/>
                  <a:t>CI Server</a:t>
                </a:r>
                <a:endParaRPr lang="en-US" sz="900" dirty="0"/>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smtClean="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smtClean="0"/>
                <a:t>UAT/Staging</a:t>
              </a:r>
            </a:p>
            <a:p>
              <a:pPr algn="ctr">
                <a:lnSpc>
                  <a:spcPct val="80000"/>
                </a:lnSpc>
              </a:pPr>
              <a:r>
                <a:rPr lang="en-US" sz="900" dirty="0" smtClean="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smtClean="0"/>
                <a:t>deploy</a:t>
              </a:r>
              <a:endParaRPr lang="en-US" sz="900" dirty="0"/>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smtClean="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smtClean="0"/>
                <a:t>Production</a:t>
              </a:r>
            </a:p>
          </p:txBody>
        </p:sp>
        <p:sp>
          <p:nvSpPr>
            <p:cNvPr id="94" name="TextBox 93"/>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smtClean="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70604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smtClean="0">
                <a:solidFill>
                  <a:srgbClr val="FFFFFF"/>
                </a:solidFill>
                <a:cs typeface="Arial Unicode MS" pitchFamily="34" charset="-128"/>
              </a:endParaRPr>
            </a:p>
          </p:txBody>
        </p:sp>
        <p:sp>
          <p:nvSpPr>
            <p:cNvPr id="149" name="TextBox 148"/>
            <p:cNvSpPr txBox="1"/>
            <p:nvPr/>
          </p:nvSpPr>
          <p:spPr>
            <a:xfrm>
              <a:off x="3608025" y="1225435"/>
              <a:ext cx="4814176" cy="902659"/>
            </a:xfrm>
            <a:prstGeom prst="rect">
              <a:avLst/>
            </a:prstGeom>
            <a:noFill/>
          </p:spPr>
          <p:txBody>
            <a:bodyPr wrap="square" rtlCol="0">
              <a:spAutoFit/>
            </a:bodyPr>
            <a:lstStyle/>
            <a:p>
              <a:pPr algn="ctr">
                <a:lnSpc>
                  <a:spcPct val="90000"/>
                </a:lnSpc>
              </a:pPr>
              <a:r>
                <a:rPr lang="en-US" sz="1400" dirty="0" smtClean="0">
                  <a:solidFill>
                    <a:schemeClr val="accent3"/>
                  </a:solidFill>
                </a:rPr>
                <a:t>LACK OF AUTOMATED TESTING</a:t>
              </a:r>
              <a:r>
                <a:rPr lang="en-US" sz="1400" b="1" dirty="0" smtClean="0">
                  <a:solidFill>
                    <a:srgbClr val="0064AF"/>
                  </a:solidFill>
                </a:rPr>
                <a:t/>
              </a:r>
              <a:br>
                <a:rPr lang="en-US" sz="1400" b="1" dirty="0" smtClean="0">
                  <a:solidFill>
                    <a:srgbClr val="0064AF"/>
                  </a:solidFill>
                </a:rPr>
              </a:br>
              <a:r>
                <a:rPr lang="en-US" sz="1400" dirty="0" smtClean="0"/>
                <a:t>(</a:t>
              </a: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3" y="1216185"/>
            <a:ext cx="4897263" cy="483722"/>
          </a:xfrm>
          <a:prstGeom prst="rect">
            <a:avLst/>
          </a:prstGeom>
          <a:noFill/>
        </p:spPr>
        <p:txBody>
          <a:bodyPr wrap="square" rtlCol="0">
            <a:spAutoFit/>
          </a:bodyPr>
          <a:lstStyle/>
          <a:p>
            <a:pPr algn="ctr">
              <a:lnSpc>
                <a:spcPct val="90000"/>
              </a:lnSpc>
            </a:pPr>
            <a:r>
              <a:rPr lang="en-US" sz="1400" dirty="0" smtClean="0">
                <a:solidFill>
                  <a:srgbClr val="57C1B4"/>
                </a:solidFill>
              </a:rPr>
              <a:t>LACK OF VISIBILITY INTO PROD. APPS </a:t>
            </a:r>
            <a:r>
              <a:rPr lang="en-US" sz="1400" b="1" dirty="0" smtClean="0">
                <a:solidFill>
                  <a:srgbClr val="0064AF"/>
                </a:solidFill>
              </a:rPr>
              <a:t/>
            </a:r>
            <a:br>
              <a:rPr lang="en-US" sz="1400" b="1" dirty="0" smtClean="0">
                <a:solidFill>
                  <a:srgbClr val="0064AF"/>
                </a:solidFill>
              </a:rPr>
            </a:br>
            <a:r>
              <a:rPr lang="en-US" sz="1400" dirty="0" smtClean="0"/>
              <a:t>(</a:t>
            </a:r>
            <a:r>
              <a:rPr lang="en-US" sz="1400" dirty="0"/>
              <a:t>no </a:t>
            </a:r>
            <a:r>
              <a:rPr lang="en-US" sz="1400" dirty="0" smtClean="0"/>
              <a:t>visibility into the </a:t>
            </a:r>
            <a:r>
              <a:rPr lang="en-US" sz="1400" dirty="0"/>
              <a:t>customer experience) </a:t>
            </a:r>
          </a:p>
        </p:txBody>
      </p:sp>
      <p:grpSp>
        <p:nvGrpSpPr>
          <p:cNvPr id="364" name="Group 363"/>
          <p:cNvGrpSpPr/>
          <p:nvPr/>
        </p:nvGrpSpPr>
        <p:grpSpPr>
          <a:xfrm>
            <a:off x="3550547" y="3583066"/>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smtClean="0">
                    <a:solidFill>
                      <a:srgbClr val="57C1B4"/>
                    </a:solidFill>
                  </a:rPr>
                  <a:t>LACK OF RELEASE AND ENVIRONMENT AUTOMATION</a:t>
                </a:r>
                <a:r>
                  <a:rPr lang="en-US" sz="1400" b="1" dirty="0" smtClean="0">
                    <a:solidFill>
                      <a:srgbClr val="0064AF"/>
                    </a:solidFill>
                  </a:rPr>
                  <a:t/>
                </a:r>
                <a:br>
                  <a:rPr lang="en-US" sz="1400" b="1" dirty="0" smtClean="0">
                    <a:solidFill>
                      <a:srgbClr val="0064AF"/>
                    </a:solidFill>
                  </a:rPr>
                </a:br>
                <a:r>
                  <a:rPr lang="en-US" sz="1400" dirty="0" smtClean="0"/>
                  <a:t>(manual processes lead to poor release quality)</a:t>
                </a:r>
                <a:endParaRPr lang="en-US" sz="1400" dirty="0"/>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1" y="2925949"/>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4" y="2790886"/>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8" y="2790886"/>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7" y="2790886"/>
            <a:ext cx="284813" cy="262470"/>
          </a:xfrm>
          <a:prstGeom prst="rect">
            <a:avLst/>
          </a:prstGeom>
        </p:spPr>
      </p:pic>
    </p:spTree>
    <p:extLst>
      <p:ext uri="{BB962C8B-B14F-4D97-AF65-F5344CB8AC3E}">
        <p14:creationId xmlns:p14="http://schemas.microsoft.com/office/powerpoint/2010/main" val="109766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23812" y="59531"/>
            <a:ext cx="9096375" cy="5029200"/>
          </a:xfrm>
          <a:prstGeom prst="rect">
            <a:avLst/>
          </a:prstGeom>
        </p:spPr>
      </p:pic>
    </p:spTree>
    <p:extLst>
      <p:ext uri="{BB962C8B-B14F-4D97-AF65-F5344CB8AC3E}">
        <p14:creationId xmlns:p14="http://schemas.microsoft.com/office/powerpoint/2010/main" val="404537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227522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487452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quarter" idx="11"/>
          </p:nvPr>
        </p:nvSpPr>
        <p:spPr/>
        <p:txBody>
          <a:bodyPr/>
          <a:lstStyle/>
          <a:p>
            <a:endParaRPr lang="en-US"/>
          </a:p>
        </p:txBody>
      </p:sp>
      <p:sp>
        <p:nvSpPr>
          <p:cNvPr id="5" name="TextBox 4"/>
          <p:cNvSpPr txBox="1"/>
          <p:nvPr/>
        </p:nvSpPr>
        <p:spPr>
          <a:xfrm>
            <a:off x="1784685" y="3667317"/>
            <a:ext cx="570363" cy="369332"/>
          </a:xfrm>
          <a:prstGeom prst="rect">
            <a:avLst/>
          </a:prstGeom>
          <a:noFill/>
        </p:spPr>
        <p:txBody>
          <a:bodyPr wrap="none" rtlCol="0">
            <a:spAutoFit/>
          </a:bodyPr>
          <a:lstStyle/>
          <a:p>
            <a:r>
              <a:rPr lang="en-US" dirty="0" smtClean="0"/>
              <a:t>DEV</a:t>
            </a:r>
            <a:endParaRPr lang="en-US" dirty="0"/>
          </a:p>
        </p:txBody>
      </p:sp>
      <p:sp>
        <p:nvSpPr>
          <p:cNvPr id="6" name="TextBox 5"/>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grpSp>
        <p:nvGrpSpPr>
          <p:cNvPr id="7" name="Group 6"/>
          <p:cNvGrpSpPr/>
          <p:nvPr/>
        </p:nvGrpSpPr>
        <p:grpSpPr>
          <a:xfrm>
            <a:off x="945330" y="48601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smtClean="0">
                  <a:solidFill>
                    <a:schemeClr val="accent3"/>
                  </a:solidFill>
                  <a:latin typeface="+mn-lt"/>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smtClean="0">
                  <a:solidFill>
                    <a:srgbClr val="22343A"/>
                  </a:solidFill>
                </a:rPr>
                <a:t>MONTHS</a:t>
              </a:r>
              <a:endParaRPr lang="en-US" sz="1200" dirty="0">
                <a:solidFill>
                  <a:srgbClr val="22343A"/>
                </a:solidFill>
              </a:endParaRP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8" y="3667317"/>
            <a:ext cx="724101" cy="369332"/>
          </a:xfrm>
          <a:prstGeom prst="rect">
            <a:avLst/>
          </a:prstGeom>
          <a:noFill/>
        </p:spPr>
        <p:txBody>
          <a:bodyPr wrap="none" rtlCol="0">
            <a:spAutoFit/>
          </a:bodyPr>
          <a:lstStyle/>
          <a:p>
            <a:r>
              <a:rPr lang="en-US" dirty="0" smtClean="0"/>
              <a:t>PROD</a:t>
            </a:r>
            <a:endParaRPr lang="en-US" dirty="0"/>
          </a:p>
        </p:txBody>
      </p:sp>
      <p:sp>
        <p:nvSpPr>
          <p:cNvPr id="31" name="TextBox 30"/>
          <p:cNvSpPr txBox="1"/>
          <p:nvPr/>
        </p:nvSpPr>
        <p:spPr>
          <a:xfrm>
            <a:off x="3166652" y="3667317"/>
            <a:ext cx="473206" cy="369332"/>
          </a:xfrm>
          <a:prstGeom prst="rect">
            <a:avLst/>
          </a:prstGeom>
          <a:noFill/>
        </p:spPr>
        <p:txBody>
          <a:bodyPr wrap="none" rtlCol="0">
            <a:spAutoFit/>
          </a:bodyPr>
          <a:lstStyle/>
          <a:p>
            <a:r>
              <a:rPr lang="en-US" dirty="0" smtClean="0"/>
              <a:t>QA</a:t>
            </a:r>
            <a:endParaRPr lang="en-US" dirty="0"/>
          </a:p>
        </p:txBody>
      </p:sp>
      <p:sp>
        <p:nvSpPr>
          <p:cNvPr id="32" name="TextBox 31"/>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33" name="TextBox 32"/>
          <p:cNvSpPr txBox="1"/>
          <p:nvPr/>
        </p:nvSpPr>
        <p:spPr>
          <a:xfrm>
            <a:off x="5510969" y="3667317"/>
            <a:ext cx="648021" cy="369332"/>
          </a:xfrm>
          <a:prstGeom prst="rect">
            <a:avLst/>
          </a:prstGeom>
          <a:noFill/>
        </p:spPr>
        <p:txBody>
          <a:bodyPr wrap="none" rtlCol="0">
            <a:spAutoFit/>
          </a:bodyPr>
          <a:lstStyle/>
          <a:p>
            <a:r>
              <a:rPr lang="en-US" dirty="0" smtClean="0"/>
              <a:t>PERF</a:t>
            </a:r>
            <a:endParaRPr lang="en-US" dirty="0"/>
          </a:p>
        </p:txBody>
      </p:sp>
      <p:grpSp>
        <p:nvGrpSpPr>
          <p:cNvPr id="73" name="Group 72"/>
          <p:cNvGrpSpPr/>
          <p:nvPr/>
        </p:nvGrpSpPr>
        <p:grpSpPr>
          <a:xfrm>
            <a:off x="149078" y="3014070"/>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2999008"/>
            <a:ext cx="5637604" cy="1036320"/>
            <a:chOff x="1784685" y="2968611"/>
            <a:chExt cx="5637604"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570363" cy="369332"/>
            </a:xfrm>
            <a:prstGeom prst="rect">
              <a:avLst/>
            </a:prstGeom>
            <a:noFill/>
          </p:spPr>
          <p:txBody>
            <a:bodyPr wrap="none" rtlCol="0">
              <a:spAutoFit/>
            </a:bodyPr>
            <a:lstStyle/>
            <a:p>
              <a:r>
                <a:rPr lang="en-US" dirty="0" smtClean="0"/>
                <a:t>DEV</a:t>
              </a:r>
              <a:endParaRPr lang="en-US" dirty="0"/>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724101" cy="369332"/>
            </a:xfrm>
            <a:prstGeom prst="rect">
              <a:avLst/>
            </a:prstGeom>
            <a:noFill/>
          </p:spPr>
          <p:txBody>
            <a:bodyPr wrap="none" rtlCol="0">
              <a:spAutoFit/>
            </a:bodyPr>
            <a:lstStyle/>
            <a:p>
              <a:r>
                <a:rPr lang="en-US" dirty="0" smtClean="0"/>
                <a:t>PROD</a:t>
              </a:r>
              <a:endParaRPr lang="en-US" dirty="0"/>
            </a:p>
          </p:txBody>
        </p:sp>
      </p:grpSp>
    </p:spTree>
    <p:extLst>
      <p:ext uri="{BB962C8B-B14F-4D97-AF65-F5344CB8AC3E}">
        <p14:creationId xmlns:p14="http://schemas.microsoft.com/office/powerpoint/2010/main" val="948601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033668"/>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smtClean="0">
                <a:solidFill>
                  <a:schemeClr val="bg2"/>
                </a:solidFill>
              </a:rPr>
              <a:t>MONTHS</a:t>
            </a:r>
            <a:endParaRPr lang="en-US" sz="1200" dirty="0">
              <a:solidFill>
                <a:schemeClr val="bg2"/>
              </a:solidFill>
            </a:endParaRPr>
          </a:p>
        </p:txBody>
      </p:sp>
      <p:sp>
        <p:nvSpPr>
          <p:cNvPr id="7" name="TextBox 6"/>
          <p:cNvSpPr txBox="1"/>
          <p:nvPr/>
        </p:nvSpPr>
        <p:spPr>
          <a:xfrm>
            <a:off x="163945" y="2057845"/>
            <a:ext cx="2133600" cy="830997"/>
          </a:xfrm>
          <a:prstGeom prst="rect">
            <a:avLst/>
          </a:prstGeom>
          <a:noFill/>
        </p:spPr>
        <p:txBody>
          <a:bodyPr wrap="square" rtlCol="0">
            <a:spAutoFit/>
          </a:bodyPr>
          <a:lstStyle/>
          <a:p>
            <a:pPr algn="r"/>
            <a:r>
              <a:rPr lang="en-US" sz="1600" dirty="0" smtClean="0">
                <a:solidFill>
                  <a:schemeClr val="bg1"/>
                </a:solidFill>
                <a:latin typeface="+mn-lt"/>
              </a:rPr>
              <a:t>Agile Development</a:t>
            </a:r>
          </a:p>
          <a:p>
            <a:pPr algn="r"/>
            <a:r>
              <a:rPr lang="en-US" sz="1600" dirty="0" smtClean="0">
                <a:solidFill>
                  <a:schemeClr val="bg1"/>
                </a:solidFill>
                <a:latin typeface="+mn-lt"/>
              </a:rPr>
              <a:t>Test Automation</a:t>
            </a:r>
          </a:p>
          <a:p>
            <a:pPr algn="r"/>
            <a:r>
              <a:rPr lang="en-US" sz="1600" dirty="0" smtClean="0">
                <a:solidFill>
                  <a:schemeClr val="bg1"/>
                </a:solidFill>
                <a:latin typeface="+mn-lt"/>
              </a:rPr>
              <a:t>Continuous Integration</a:t>
            </a:r>
          </a:p>
        </p:txBody>
      </p:sp>
      <p:sp>
        <p:nvSpPr>
          <p:cNvPr id="76" name="TextBox 75"/>
          <p:cNvSpPr txBox="1"/>
          <p:nvPr/>
        </p:nvSpPr>
        <p:spPr>
          <a:xfrm>
            <a:off x="6726382" y="2067970"/>
            <a:ext cx="2286000" cy="830997"/>
          </a:xfrm>
          <a:prstGeom prst="rect">
            <a:avLst/>
          </a:prstGeom>
          <a:noFill/>
        </p:spPr>
        <p:txBody>
          <a:bodyPr wrap="square" rtlCol="0">
            <a:spAutoFit/>
          </a:bodyPr>
          <a:lstStyle/>
          <a:p>
            <a:r>
              <a:rPr lang="en-US" sz="1600" dirty="0" smtClean="0">
                <a:solidFill>
                  <a:schemeClr val="bg1"/>
                </a:solidFill>
                <a:latin typeface="+mn-lt"/>
              </a:rPr>
              <a:t>Virtualization/Cloud</a:t>
            </a:r>
          </a:p>
          <a:p>
            <a:r>
              <a:rPr lang="en-US" sz="1600" dirty="0" smtClean="0">
                <a:solidFill>
                  <a:schemeClr val="bg1"/>
                </a:solidFill>
                <a:latin typeface="+mn-lt"/>
              </a:rPr>
              <a:t>Provisioning Automation</a:t>
            </a:r>
          </a:p>
          <a:p>
            <a:r>
              <a:rPr lang="en-US" sz="1600" dirty="0" smtClean="0">
                <a:solidFill>
                  <a:schemeClr val="bg1"/>
                </a:solidFill>
                <a:latin typeface="+mn-lt"/>
              </a:rPr>
              <a:t>Configuration </a:t>
            </a:r>
            <a:r>
              <a:rPr lang="en-US" sz="1600" dirty="0" err="1" smtClean="0">
                <a:solidFill>
                  <a:schemeClr val="bg1"/>
                </a:solidFill>
                <a:latin typeface="+mn-lt"/>
              </a:rPr>
              <a:t>Mgmt</a:t>
            </a:r>
            <a:endParaRPr lang="en-US" sz="1600" dirty="0" smtClean="0">
              <a:solidFill>
                <a:schemeClr val="bg1"/>
              </a:solidFill>
              <a:latin typeface="+mn-lt"/>
            </a:endParaRPr>
          </a:p>
        </p:txBody>
      </p:sp>
      <p:sp>
        <p:nvSpPr>
          <p:cNvPr id="8" name="TextBox 7"/>
          <p:cNvSpPr txBox="1"/>
          <p:nvPr/>
        </p:nvSpPr>
        <p:spPr>
          <a:xfrm>
            <a:off x="2893584" y="1465403"/>
            <a:ext cx="3329417" cy="707886"/>
          </a:xfrm>
          <a:prstGeom prst="rect">
            <a:avLst/>
          </a:prstGeom>
          <a:noFill/>
        </p:spPr>
        <p:txBody>
          <a:bodyPr wrap="square" rtlCol="0">
            <a:spAutoFit/>
          </a:bodyPr>
          <a:lstStyle/>
          <a:p>
            <a:pPr algn="ctr"/>
            <a:r>
              <a:rPr lang="en-US" sz="2000" dirty="0" smtClean="0">
                <a:solidFill>
                  <a:schemeClr val="accent1"/>
                </a:solidFill>
                <a:latin typeface="+mn-lt"/>
              </a:rPr>
              <a:t>MORE INNOVATION, QUICKER, LESS COST</a:t>
            </a:r>
          </a:p>
        </p:txBody>
      </p:sp>
      <p:grpSp>
        <p:nvGrpSpPr>
          <p:cNvPr id="77" name="Group 76"/>
          <p:cNvGrpSpPr/>
          <p:nvPr/>
        </p:nvGrpSpPr>
        <p:grpSpPr>
          <a:xfrm>
            <a:off x="2420830" y="2285860"/>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smtClean="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smtClean="0">
                  <a:solidFill>
                    <a:srgbClr val="FFFFFF"/>
                  </a:solidFill>
                </a:rPr>
                <a:t>Release Errors</a:t>
              </a:r>
              <a:endParaRPr lang="en-US" sz="1400" dirty="0">
                <a:solidFill>
                  <a:srgbClr val="FFFFFF"/>
                </a:solidFill>
              </a:endParaRPr>
            </a:p>
          </p:txBody>
        </p:sp>
      </p:grpSp>
      <p:grpSp>
        <p:nvGrpSpPr>
          <p:cNvPr id="87" name="Group 86"/>
          <p:cNvGrpSpPr/>
          <p:nvPr/>
        </p:nvGrpSpPr>
        <p:grpSpPr>
          <a:xfrm>
            <a:off x="5445367" y="2137215"/>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smtClean="0">
                  <a:solidFill>
                    <a:srgbClr val="FFFFFF"/>
                  </a:solidFill>
                </a:rPr>
                <a:t>High </a:t>
              </a:r>
              <a:r>
                <a:rPr lang="en-US" sz="1400" dirty="0">
                  <a:solidFill>
                    <a:srgbClr val="FFFFFF"/>
                  </a:solidFill>
                </a:rPr>
                <a:t>Costs </a:t>
              </a:r>
            </a:p>
          </p:txBody>
        </p:sp>
      </p:grpSp>
      <p:grpSp>
        <p:nvGrpSpPr>
          <p:cNvPr id="90" name="Group 89"/>
          <p:cNvGrpSpPr/>
          <p:nvPr/>
        </p:nvGrpSpPr>
        <p:grpSpPr>
          <a:xfrm>
            <a:off x="3838611" y="2172706"/>
            <a:ext cx="1832659" cy="1337631"/>
            <a:chOff x="3832797" y="2950189"/>
            <a:chExt cx="1832659" cy="1336392"/>
          </a:xfrm>
        </p:grpSpPr>
        <p:sp>
          <p:nvSpPr>
            <p:cNvPr id="91" name="TextBox 11"/>
            <p:cNvSpPr txBox="1">
              <a:spLocks noChangeArrowheads="1"/>
            </p:cNvSpPr>
            <p:nvPr/>
          </p:nvSpPr>
          <p:spPr bwMode="auto">
            <a:xfrm>
              <a:off x="3832797" y="3979089"/>
              <a:ext cx="1832659" cy="307492"/>
            </a:xfrm>
            <a:prstGeom prst="rect">
              <a:avLst/>
            </a:prstGeom>
            <a:noFill/>
            <a:ln w="9525">
              <a:noFill/>
              <a:miter lim="800000"/>
              <a:headEnd/>
              <a:tailEnd/>
            </a:ln>
          </p:spPr>
          <p:txBody>
            <a:bodyPr wrap="square">
              <a:spAutoFit/>
            </a:bodyPr>
            <a:lstStyle/>
            <a:p>
              <a:pPr algn="ctr"/>
              <a:r>
                <a:rPr lang="en-US" sz="1400" dirty="0" smtClean="0">
                  <a:solidFill>
                    <a:srgbClr val="FFFFFF"/>
                  </a:solidFill>
                </a:rPr>
                <a:t>Long Time To Market</a:t>
              </a:r>
              <a:endParaRPr lang="en-US" sz="1400" dirty="0">
                <a:solidFill>
                  <a:srgbClr val="FFFFFF"/>
                </a:solidFill>
              </a:endParaRP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294340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4" y="290326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299912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3717442"/>
            <a:ext cx="944198" cy="261610"/>
          </a:xfrm>
          <a:prstGeom prst="rect">
            <a:avLst/>
          </a:prstGeom>
          <a:noFill/>
        </p:spPr>
        <p:txBody>
          <a:bodyPr wrap="square" rtlCol="0">
            <a:spAutoFit/>
          </a:bodyPr>
          <a:lstStyle/>
          <a:p>
            <a:pPr algn="ctr"/>
            <a:r>
              <a:rPr lang="en-US" sz="1100" dirty="0" smtClean="0">
                <a:solidFill>
                  <a:srgbClr val="FFFFFF"/>
                </a:solidFill>
                <a:latin typeface="+mn-lt"/>
              </a:rPr>
              <a:t>Innovation</a:t>
            </a:r>
          </a:p>
        </p:txBody>
      </p:sp>
      <p:sp>
        <p:nvSpPr>
          <p:cNvPr id="142" name="Freeform 141"/>
          <p:cNvSpPr/>
          <p:nvPr/>
        </p:nvSpPr>
        <p:spPr>
          <a:xfrm flipH="1" flipV="1">
            <a:off x="876744" y="295193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07125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14" name="TextBox 13"/>
          <p:cNvSpPr txBox="1"/>
          <p:nvPr/>
        </p:nvSpPr>
        <p:spPr>
          <a:xfrm>
            <a:off x="1784685" y="3635599"/>
            <a:ext cx="570363" cy="369332"/>
          </a:xfrm>
          <a:prstGeom prst="rect">
            <a:avLst/>
          </a:prstGeom>
          <a:noFill/>
        </p:spPr>
        <p:txBody>
          <a:bodyPr wrap="none" rtlCol="0">
            <a:spAutoFit/>
          </a:bodyPr>
          <a:lstStyle/>
          <a:p>
            <a:r>
              <a:rPr lang="en-US" dirty="0" smtClean="0"/>
              <a:t>DEV</a:t>
            </a:r>
            <a:endParaRPr lang="en-US" dirty="0"/>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165" name="TextBox 164"/>
          <p:cNvSpPr txBox="1"/>
          <p:nvPr/>
        </p:nvSpPr>
        <p:spPr>
          <a:xfrm>
            <a:off x="6698188" y="3635599"/>
            <a:ext cx="724101" cy="369332"/>
          </a:xfrm>
          <a:prstGeom prst="rect">
            <a:avLst/>
          </a:prstGeom>
          <a:noFill/>
        </p:spPr>
        <p:txBody>
          <a:bodyPr wrap="none" rtlCol="0">
            <a:spAutoFit/>
          </a:bodyPr>
          <a:lstStyle/>
          <a:p>
            <a:r>
              <a:rPr lang="en-US" dirty="0" smtClean="0"/>
              <a:t>PROD</a:t>
            </a:r>
            <a:endParaRPr lang="en-US" dirty="0"/>
          </a:p>
        </p:txBody>
      </p:sp>
      <p:sp>
        <p:nvSpPr>
          <p:cNvPr id="166" name="TextBox 165"/>
          <p:cNvSpPr txBox="1"/>
          <p:nvPr/>
        </p:nvSpPr>
        <p:spPr>
          <a:xfrm>
            <a:off x="3166652" y="3667317"/>
            <a:ext cx="505267" cy="369332"/>
          </a:xfrm>
          <a:prstGeom prst="rect">
            <a:avLst/>
          </a:prstGeom>
          <a:noFill/>
        </p:spPr>
        <p:txBody>
          <a:bodyPr wrap="none" rtlCol="0">
            <a:spAutoFit/>
          </a:bodyPr>
          <a:lstStyle/>
          <a:p>
            <a:r>
              <a:rPr lang="en-US" dirty="0" smtClean="0"/>
              <a:t>INT</a:t>
            </a:r>
            <a:endParaRPr lang="en-US" dirty="0"/>
          </a:p>
        </p:txBody>
      </p:sp>
      <p:sp>
        <p:nvSpPr>
          <p:cNvPr id="167" name="TextBox 166"/>
          <p:cNvSpPr txBox="1"/>
          <p:nvPr/>
        </p:nvSpPr>
        <p:spPr>
          <a:xfrm>
            <a:off x="4382589" y="3667317"/>
            <a:ext cx="582211" cy="369332"/>
          </a:xfrm>
          <a:prstGeom prst="rect">
            <a:avLst/>
          </a:prstGeom>
          <a:noFill/>
        </p:spPr>
        <p:txBody>
          <a:bodyPr wrap="none" rtlCol="0">
            <a:spAutoFit/>
          </a:bodyPr>
          <a:lstStyle/>
          <a:p>
            <a:r>
              <a:rPr lang="en-US" dirty="0" smtClean="0"/>
              <a:t>UAT</a:t>
            </a:r>
            <a:endParaRPr lang="en-US" dirty="0"/>
          </a:p>
        </p:txBody>
      </p:sp>
      <p:sp>
        <p:nvSpPr>
          <p:cNvPr id="168" name="TextBox 167"/>
          <p:cNvSpPr txBox="1"/>
          <p:nvPr/>
        </p:nvSpPr>
        <p:spPr>
          <a:xfrm>
            <a:off x="5576024" y="3667317"/>
            <a:ext cx="648021" cy="369332"/>
          </a:xfrm>
          <a:prstGeom prst="rect">
            <a:avLst/>
          </a:prstGeom>
          <a:noFill/>
        </p:spPr>
        <p:txBody>
          <a:bodyPr wrap="none" rtlCol="0">
            <a:spAutoFit/>
          </a:bodyPr>
          <a:lstStyle/>
          <a:p>
            <a:r>
              <a:rPr lang="en-US" dirty="0" smtClean="0"/>
              <a:t>PERF</a:t>
            </a:r>
            <a:endParaRPr lang="en-US" dirty="0"/>
          </a:p>
        </p:txBody>
      </p:sp>
      <p:grpSp>
        <p:nvGrpSpPr>
          <p:cNvPr id="20" name="Group 19"/>
          <p:cNvGrpSpPr/>
          <p:nvPr/>
        </p:nvGrpSpPr>
        <p:grpSpPr>
          <a:xfrm>
            <a:off x="1866127" y="4310699"/>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532986"/>
            </a:xfrm>
            <a:prstGeom prst="rect">
              <a:avLst/>
            </a:prstGeom>
            <a:noFill/>
          </p:spPr>
          <p:txBody>
            <a:bodyPr wrap="square" rtlCol="0">
              <a:spAutoFit/>
            </a:bodyPr>
            <a:lstStyle/>
            <a:p>
              <a:pPr algn="ctr"/>
              <a:r>
                <a:rPr lang="en-US" sz="2000" dirty="0" smtClean="0">
                  <a:solidFill>
                    <a:schemeClr val="accent3"/>
                  </a:solidFill>
                  <a:latin typeface="+mn-lt"/>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51102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1237362"/>
            <a:ext cx="2747852" cy="1399614"/>
          </a:xfrm>
          <a:prstGeom prst="rect">
            <a:avLst/>
          </a:prstGeom>
          <a:noFill/>
        </p:spPr>
        <p:txBody>
          <a:bodyPr wrap="square" rtlCol="0" anchor="t">
            <a:spAutoFit/>
          </a:bodyPr>
          <a:lstStyle/>
          <a:p>
            <a:pPr>
              <a:lnSpc>
                <a:spcPct val="85000"/>
              </a:lnSpc>
              <a:spcAft>
                <a:spcPts val="800"/>
              </a:spcAft>
            </a:pPr>
            <a:r>
              <a:rPr lang="en-US" sz="2000" dirty="0" smtClean="0">
                <a:solidFill>
                  <a:schemeClr val="accent1"/>
                </a:solidFill>
                <a:latin typeface="+mn-lt"/>
                <a:cs typeface="CA Sans"/>
              </a:rPr>
              <a:t>ACCELERATE DELIVERY</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New applications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Changes to </a:t>
            </a:r>
            <a:br>
              <a:rPr lang="en-US" sz="1400" dirty="0" smtClean="0">
                <a:solidFill>
                  <a:schemeClr val="bg1"/>
                </a:solidFill>
                <a:latin typeface="+mn-lt"/>
                <a:cs typeface="CA Sans"/>
              </a:rPr>
            </a:br>
            <a:r>
              <a:rPr lang="en-US" sz="1400" dirty="0" smtClean="0">
                <a:solidFill>
                  <a:schemeClr val="bg1"/>
                </a:solidFill>
                <a:latin typeface="+mn-lt"/>
                <a:cs typeface="CA Sans"/>
              </a:rPr>
              <a:t>existing apps</a:t>
            </a:r>
          </a:p>
          <a:p>
            <a:pPr marL="228600" indent="-228600">
              <a:lnSpc>
                <a:spcPct val="85000"/>
              </a:lnSpc>
              <a:spcAft>
                <a:spcPts val="800"/>
              </a:spcAft>
              <a:buFont typeface="Wingdings" charset="2"/>
              <a:buChar char="§"/>
            </a:pPr>
            <a:r>
              <a:rPr lang="en-US" sz="1400" dirty="0" smtClean="0">
                <a:solidFill>
                  <a:schemeClr val="bg1"/>
                </a:solidFill>
                <a:latin typeface="+mn-lt"/>
                <a:cs typeface="CA Sans"/>
              </a:rPr>
              <a:t>Bug fixes</a:t>
            </a:r>
          </a:p>
        </p:txBody>
      </p:sp>
      <p:sp>
        <p:nvSpPr>
          <p:cNvPr id="16" name="TextBox 15"/>
          <p:cNvSpPr txBox="1"/>
          <p:nvPr/>
        </p:nvSpPr>
        <p:spPr>
          <a:xfrm>
            <a:off x="3229295" y="1237364"/>
            <a:ext cx="2747852" cy="1402435"/>
          </a:xfrm>
          <a:prstGeom prst="rect">
            <a:avLst/>
          </a:prstGeom>
          <a:noFill/>
        </p:spPr>
        <p:txBody>
          <a:bodyPr wrap="square" rtlCol="0" anchor="t">
            <a:spAutoFit/>
          </a:bodyPr>
          <a:lstStyle/>
          <a:p>
            <a:pPr lvl="0">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1223994"/>
            <a:ext cx="2747852" cy="1451166"/>
          </a:xfrm>
          <a:prstGeom prst="rect">
            <a:avLst/>
          </a:prstGeom>
          <a:noFill/>
        </p:spPr>
        <p:txBody>
          <a:bodyPr wrap="square" rtlCol="0" anchor="t">
            <a:spAutoFit/>
          </a:bodyPr>
          <a:lstStyle/>
          <a:p>
            <a:pPr lvl="0">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3" y="2933738"/>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4" y="2920372"/>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2933739"/>
            <a:ext cx="2384714"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 name="Straight Connector 22"/>
          <p:cNvCxnSpPr/>
          <p:nvPr/>
        </p:nvCxnSpPr>
        <p:spPr>
          <a:xfrm>
            <a:off x="427789" y="278063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6" y="1141661"/>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79"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6"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2" y="277261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09" y="113364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49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DevOps?</a:t>
            </a:r>
            <a:endParaRPr lang="en-US" dirty="0"/>
          </a:p>
        </p:txBody>
      </p:sp>
      <p:sp>
        <p:nvSpPr>
          <p:cNvPr id="64" name="Isosceles Triangle 63"/>
          <p:cNvSpPr/>
          <p:nvPr/>
        </p:nvSpPr>
        <p:spPr>
          <a:xfrm>
            <a:off x="2813091" y="755964"/>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1675291"/>
            <a:ext cx="965546" cy="857679"/>
          </a:xfrm>
          <a:prstGeom prst="rect">
            <a:avLst/>
          </a:prstGeom>
        </p:spPr>
      </p:pic>
      <p:sp>
        <p:nvSpPr>
          <p:cNvPr id="66" name="Rectangle 65"/>
          <p:cNvSpPr/>
          <p:nvPr/>
        </p:nvSpPr>
        <p:spPr>
          <a:xfrm>
            <a:off x="3705797" y="2690155"/>
            <a:ext cx="1818387" cy="540580"/>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t>Development </a:t>
            </a:r>
            <a:r>
              <a:rPr lang="en-US" sz="1400" dirty="0" smtClean="0"/>
              <a:t>Operations </a:t>
            </a:r>
          </a:p>
          <a:p>
            <a:pPr algn="ctr"/>
            <a:r>
              <a:rPr lang="en-US" sz="1400" dirty="0" smtClean="0"/>
              <a:t>coming together </a:t>
            </a:r>
          </a:p>
          <a:p>
            <a:pPr algn="ctr"/>
            <a:r>
              <a:rPr lang="en-US" sz="1400" dirty="0" smtClean="0"/>
              <a:t> </a:t>
            </a:r>
            <a:r>
              <a:rPr lang="en-US" sz="1400" dirty="0"/>
              <a:t>DevOps</a:t>
            </a:r>
            <a:endParaRPr lang="en-US" sz="1400" dirty="0">
              <a:solidFill>
                <a:schemeClr val="bg1"/>
              </a:solidFill>
              <a:latin typeface="Calibri"/>
              <a:cs typeface="Calibri"/>
            </a:endParaRPr>
          </a:p>
        </p:txBody>
      </p:sp>
      <p:grpSp>
        <p:nvGrpSpPr>
          <p:cNvPr id="6" name="Group 5"/>
          <p:cNvGrpSpPr/>
          <p:nvPr/>
        </p:nvGrpSpPr>
        <p:grpSpPr>
          <a:xfrm>
            <a:off x="5284561" y="910751"/>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Technology</a:t>
              </a:r>
              <a:endParaRPr lang="en-US" sz="1200" spc="-20" dirty="0">
                <a:solidFill>
                  <a:srgbClr val="22343A"/>
                </a:solidFill>
                <a:latin typeface="Calibri" pitchFamily="34" charset="0"/>
                <a:cs typeface="Calibri" pitchFamily="34" charset="0"/>
              </a:endParaRPr>
            </a:p>
          </p:txBody>
        </p:sp>
        <p:sp>
          <p:nvSpPr>
            <p:cNvPr id="103" name="Rectangle 102"/>
            <p:cNvSpPr/>
            <p:nvPr/>
          </p:nvSpPr>
          <p:spPr>
            <a:xfrm>
              <a:off x="7496977" y="2906353"/>
              <a:ext cx="1408942" cy="569884"/>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7" cy="569884"/>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477884" y="131646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smtClean="0">
                  <a:solidFill>
                    <a:srgbClr val="22343A"/>
                  </a:solidFill>
                  <a:latin typeface="Calibri" pitchFamily="34" charset="0"/>
                  <a:cs typeface="Calibri" pitchFamily="34" charset="0"/>
                </a:rPr>
                <a:t>Culture</a:t>
              </a:r>
              <a:endParaRPr lang="en-US" sz="1200" spc="-20" dirty="0">
                <a:solidFill>
                  <a:srgbClr val="22343A"/>
                </a:solidFill>
                <a:latin typeface="Calibri" pitchFamily="34" charset="0"/>
                <a:cs typeface="Calibri" pitchFamily="34" charset="0"/>
              </a:endParaRPr>
            </a:p>
          </p:txBody>
        </p:sp>
        <p:sp>
          <p:nvSpPr>
            <p:cNvPr id="98" name="TextBox 97"/>
            <p:cNvSpPr txBox="1"/>
            <p:nvPr/>
          </p:nvSpPr>
          <p:spPr>
            <a:xfrm>
              <a:off x="-67862" y="2881247"/>
              <a:ext cx="2446007" cy="947075"/>
            </a:xfrm>
            <a:prstGeom prst="rect">
              <a:avLst/>
            </a:prstGeom>
            <a:noFill/>
            <a:ln>
              <a:noFill/>
            </a:ln>
          </p:spPr>
          <p:txBody>
            <a:bodyPr wrap="square" lIns="0" rIns="0" bIns="0" rtlCol="0">
              <a:spAutoFit/>
            </a:bodyPr>
            <a:lstStyle/>
            <a:p>
              <a:pPr algn="ctr">
                <a:lnSpc>
                  <a:spcPct val="90000"/>
                </a:lnSpc>
              </a:pPr>
              <a:r>
                <a:rPr lang="en-US" sz="1200" dirty="0" smtClean="0">
                  <a:solidFill>
                    <a:schemeClr val="bg1"/>
                  </a:solidFill>
                  <a:latin typeface="Calibri"/>
                  <a:cs typeface="Calibri"/>
                </a:rPr>
                <a:t>Communication</a:t>
              </a:r>
            </a:p>
            <a:p>
              <a:pPr algn="ctr">
                <a:lnSpc>
                  <a:spcPct val="90000"/>
                </a:lnSpc>
              </a:pPr>
              <a:r>
                <a:rPr lang="en-US" sz="1200" dirty="0" smtClean="0">
                  <a:solidFill>
                    <a:schemeClr val="bg1"/>
                  </a:solidFill>
                  <a:latin typeface="Calibri"/>
                  <a:cs typeface="Calibri"/>
                </a:rPr>
                <a:t>Collaboration</a:t>
              </a:r>
            </a:p>
            <a:p>
              <a:pPr algn="ctr">
                <a:lnSpc>
                  <a:spcPct val="90000"/>
                </a:lnSpc>
              </a:pPr>
              <a:r>
                <a:rPr lang="en-US" sz="1200" dirty="0" smtClean="0">
                  <a:solidFill>
                    <a:schemeClr val="bg1"/>
                  </a:solidFill>
                  <a:latin typeface="Calibri"/>
                  <a:cs typeface="Calibri"/>
                </a:rPr>
                <a:t>Integrating </a:t>
              </a:r>
            </a:p>
            <a:p>
              <a:pPr algn="ctr">
                <a:lnSpc>
                  <a:spcPct val="90000"/>
                </a:lnSpc>
              </a:pPr>
              <a:r>
                <a:rPr lang="en-US" sz="1200" dirty="0" smtClean="0">
                  <a:solidFill>
                    <a:schemeClr val="bg1"/>
                  </a:solidFill>
                  <a:latin typeface="Calibri"/>
                  <a:cs typeface="Calibri"/>
                </a:rPr>
                <a:t>Understanding</a:t>
              </a:r>
              <a:endParaRPr lang="en-US" sz="1200" dirty="0">
                <a:solidFill>
                  <a:schemeClr val="bg1"/>
                </a:solidFill>
                <a:latin typeface="Calibri"/>
                <a:cs typeface="Calibri"/>
              </a:endParaRP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8" y="3413283"/>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smtClean="0">
                  <a:solidFill>
                    <a:schemeClr val="bg2"/>
                  </a:solidFill>
                  <a:latin typeface="Calibri" pitchFamily="34" charset="0"/>
                  <a:cs typeface="Calibri" pitchFamily="34" charset="0"/>
                </a:rPr>
                <a:t>Processes</a:t>
              </a:r>
              <a:endParaRPr lang="en-US" sz="1200" spc="-20" dirty="0">
                <a:solidFill>
                  <a:schemeClr val="bg2"/>
                </a:solidFill>
                <a:latin typeface="Calibri" pitchFamily="34" charset="0"/>
                <a:cs typeface="Calibri" pitchFamily="34" charset="0"/>
              </a:endParaRP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smtClean="0">
                    <a:solidFill>
                      <a:schemeClr val="bg1"/>
                    </a:solidFill>
                    <a:cs typeface="Calibri"/>
                  </a:rPr>
                  <a:t>Release </a:t>
                </a:r>
              </a:p>
              <a:p>
                <a:pPr algn="ctr">
                  <a:lnSpc>
                    <a:spcPct val="90000"/>
                  </a:lnSpc>
                </a:pPr>
                <a:r>
                  <a:rPr lang="en-US" sz="1200" dirty="0" smtClean="0">
                    <a:solidFill>
                      <a:schemeClr val="bg1"/>
                    </a:solidFill>
                    <a:cs typeface="Calibri"/>
                  </a:rPr>
                  <a:t>Type</a:t>
                </a:r>
                <a:endParaRPr lang="en-US" sz="1200" dirty="0">
                  <a:solidFill>
                    <a:schemeClr val="bg1"/>
                  </a:solidFill>
                  <a:cs typeface="Calibri"/>
                </a:endParaRP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smtClean="0">
                    <a:solidFill>
                      <a:schemeClr val="bg1"/>
                    </a:solidFill>
                    <a:cs typeface="Calibri"/>
                  </a:rPr>
                  <a:t>Application</a:t>
                </a:r>
              </a:p>
              <a:p>
                <a:pPr algn="ctr">
                  <a:lnSpc>
                    <a:spcPct val="90000"/>
                  </a:lnSpc>
                </a:pPr>
                <a:r>
                  <a:rPr lang="en-US" sz="1200" dirty="0" smtClean="0">
                    <a:solidFill>
                      <a:schemeClr val="bg1"/>
                    </a:solidFill>
                    <a:cs typeface="Calibri"/>
                  </a:rPr>
                  <a:t>Configuration</a:t>
                </a:r>
                <a:endParaRPr lang="en-US" sz="1200" dirty="0">
                  <a:solidFill>
                    <a:schemeClr val="bg1"/>
                  </a:solidFill>
                  <a:cs typeface="Calibri"/>
                </a:endParaRPr>
              </a:p>
            </p:txBody>
          </p:sp>
        </p:grpSp>
      </p:grpSp>
    </p:spTree>
    <p:extLst>
      <p:ext uri="{BB962C8B-B14F-4D97-AF65-F5344CB8AC3E}">
        <p14:creationId xmlns:p14="http://schemas.microsoft.com/office/powerpoint/2010/main" val="21067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4" y="2151115"/>
            <a:ext cx="8429515" cy="2602309"/>
          </a:xfrm>
        </p:spPr>
        <p:txBody>
          <a:bodyPr>
            <a:noAutofit/>
          </a:bodyPr>
          <a:lstStyle/>
          <a:p>
            <a:pPr>
              <a:spcBef>
                <a:spcPts val="0"/>
              </a:spcBef>
            </a:pPr>
            <a:r>
              <a:rPr lang="en-US" sz="1600" b="1" dirty="0" smtClean="0"/>
              <a:t>Speed up application release cycles</a:t>
            </a:r>
            <a:r>
              <a:rPr lang="en-US" sz="1600" dirty="0" smtClean="0"/>
              <a:t> and improve business and operational agility </a:t>
            </a:r>
          </a:p>
          <a:p>
            <a:pPr>
              <a:spcBef>
                <a:spcPts val="0"/>
              </a:spcBef>
            </a:pPr>
            <a:r>
              <a:rPr lang="en-US" sz="1600" b="1" dirty="0" smtClean="0"/>
              <a:t>Reduce errors and achieve higher quality</a:t>
            </a:r>
            <a:r>
              <a:rPr lang="en-US" sz="1600" dirty="0" smtClean="0"/>
              <a:t> releases by simplifying and standardizing  </a:t>
            </a:r>
            <a:r>
              <a:rPr lang="en-US" sz="1600" dirty="0"/>
              <a:t>application </a:t>
            </a:r>
            <a:r>
              <a:rPr lang="en-US" sz="1600" dirty="0" smtClean="0"/>
              <a:t>release processes</a:t>
            </a:r>
          </a:p>
          <a:p>
            <a:pPr>
              <a:spcBef>
                <a:spcPts val="0"/>
              </a:spcBef>
            </a:pPr>
            <a:r>
              <a:rPr lang="en-US" sz="1600" b="1" dirty="0" smtClean="0"/>
              <a:t>Enable more frequent releases</a:t>
            </a:r>
            <a:r>
              <a:rPr lang="en-US" sz="1600" dirty="0" smtClean="0"/>
              <a:t> and reduce risk of failure</a:t>
            </a:r>
            <a:endParaRPr lang="en-US" sz="1600" dirty="0"/>
          </a:p>
          <a:p>
            <a:pPr>
              <a:spcBef>
                <a:spcPts val="0"/>
              </a:spcBef>
            </a:pPr>
            <a:r>
              <a:rPr lang="en-US" sz="1600" b="1" dirty="0" smtClean="0"/>
              <a:t>Reduce costs</a:t>
            </a:r>
            <a:r>
              <a:rPr lang="en-US" sz="1600" dirty="0" smtClean="0"/>
              <a:t> of application deployments and promote collaboration and alignment between Development and Operations</a:t>
            </a:r>
          </a:p>
          <a:p>
            <a:pPr>
              <a:spcBef>
                <a:spcPts val="0"/>
              </a:spcBef>
            </a:pPr>
            <a:r>
              <a:rPr lang="en-US" sz="1600" b="1" dirty="0" smtClean="0"/>
              <a:t>Improve visibility</a:t>
            </a:r>
            <a:r>
              <a:rPr lang="en-US" sz="1600" dirty="0" smtClean="0"/>
              <a:t> across the entire deployment tool chain</a:t>
            </a:r>
          </a:p>
        </p:txBody>
      </p:sp>
      <p:sp>
        <p:nvSpPr>
          <p:cNvPr id="11267" name="Rectangle 2"/>
          <p:cNvSpPr>
            <a:spLocks noGrp="1" noChangeArrowheads="1"/>
          </p:cNvSpPr>
          <p:nvPr>
            <p:ph type="title"/>
          </p:nvPr>
        </p:nvSpPr>
        <p:spPr/>
        <p:txBody>
          <a:bodyPr/>
          <a:lstStyle/>
          <a:p>
            <a:r>
              <a:rPr lang="en-US" dirty="0" smtClean="0"/>
              <a:t>Elevator Pitch</a:t>
            </a:r>
            <a:endParaRPr dirty="0" smtClean="0"/>
          </a:p>
        </p:txBody>
      </p:sp>
      <p:grpSp>
        <p:nvGrpSpPr>
          <p:cNvPr id="6" name="Group 5"/>
          <p:cNvGrpSpPr/>
          <p:nvPr/>
        </p:nvGrpSpPr>
        <p:grpSpPr>
          <a:xfrm>
            <a:off x="434037" y="1076628"/>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4" y="746102"/>
            <a:ext cx="8429515" cy="1200329"/>
          </a:xfrm>
          <a:prstGeom prst="rect">
            <a:avLst/>
          </a:prstGeom>
          <a:solidFill>
            <a:schemeClr val="bg2"/>
          </a:solidFill>
        </p:spPr>
        <p:txBody>
          <a:bodyPr wrap="square" anchor="ctr">
            <a:spAutoFit/>
          </a:bodyPr>
          <a:lstStyle/>
          <a:p>
            <a:pPr algn="ctr"/>
            <a:r>
              <a:rPr lang="en-US" dirty="0" smtClean="0">
                <a:solidFill>
                  <a:schemeClr val="bg1"/>
                </a:solidFill>
              </a:rPr>
              <a:t>Verizon helps </a:t>
            </a:r>
            <a:r>
              <a:rPr lang="en-US" dirty="0">
                <a:solidFill>
                  <a:schemeClr val="bg1"/>
                </a:solidFill>
              </a:rPr>
              <a:t>organizations </a:t>
            </a:r>
            <a:r>
              <a:rPr lang="en-US" dirty="0" smtClean="0">
                <a:solidFill>
                  <a:schemeClr val="bg1"/>
                </a:solidFill>
              </a:rPr>
              <a:t>orchestrate the entire application </a:t>
            </a:r>
            <a:r>
              <a:rPr lang="en-US" dirty="0">
                <a:solidFill>
                  <a:schemeClr val="bg1"/>
                </a:solidFill>
              </a:rPr>
              <a:t>release process and </a:t>
            </a:r>
            <a:r>
              <a:rPr lang="en-US" dirty="0" smtClean="0">
                <a:solidFill>
                  <a:schemeClr val="bg1"/>
                </a:solidFill>
              </a:rPr>
              <a:t>automate  the deployment of applications </a:t>
            </a:r>
            <a:r>
              <a:rPr lang="en-US" dirty="0">
                <a:solidFill>
                  <a:schemeClr val="bg1"/>
                </a:solidFill>
              </a:rPr>
              <a:t>from development into </a:t>
            </a:r>
            <a:r>
              <a:rPr lang="en-US" dirty="0" smtClean="0">
                <a:solidFill>
                  <a:schemeClr val="bg1"/>
                </a:solidFill>
              </a:rPr>
              <a:t>production. </a:t>
            </a:r>
          </a:p>
          <a:p>
            <a:pPr algn="ctr"/>
            <a:r>
              <a:rPr lang="en-US" dirty="0" smtClean="0">
                <a:solidFill>
                  <a:schemeClr val="bg1"/>
                </a:solidFill>
              </a:rPr>
              <a:t>Application </a:t>
            </a:r>
            <a:r>
              <a:rPr lang="en-US" dirty="0">
                <a:solidFill>
                  <a:schemeClr val="bg1"/>
                </a:solidFill>
              </a:rPr>
              <a:t>deployment tasks are </a:t>
            </a:r>
            <a:r>
              <a:rPr lang="en-US" dirty="0" smtClean="0">
                <a:solidFill>
                  <a:schemeClr val="bg1"/>
                </a:solidFill>
              </a:rPr>
              <a:t>automated, errors are reduced</a:t>
            </a:r>
            <a:r>
              <a:rPr lang="en-US" dirty="0">
                <a:solidFill>
                  <a:schemeClr val="bg1"/>
                </a:solidFill>
              </a:rPr>
              <a:t>, software releases are more reliable, and </a:t>
            </a:r>
            <a:r>
              <a:rPr lang="en-US" dirty="0" smtClean="0">
                <a:solidFill>
                  <a:schemeClr val="bg1"/>
                </a:solidFill>
              </a:rPr>
              <a:t>throughput is </a:t>
            </a:r>
            <a:r>
              <a:rPr lang="en-US" dirty="0">
                <a:solidFill>
                  <a:schemeClr val="bg1"/>
                </a:solidFill>
              </a:rPr>
              <a:t>dramatically improved.</a:t>
            </a:r>
            <a:endParaRPr lang="en-US" sz="5400" b="1" dirty="0">
              <a:solidFill>
                <a:schemeClr val="bg1"/>
              </a:solidFill>
            </a:endParaRPr>
          </a:p>
        </p:txBody>
      </p:sp>
      <p:cxnSp>
        <p:nvCxnSpPr>
          <p:cNvPr id="16" name="Straight Connector 15"/>
          <p:cNvCxnSpPr/>
          <p:nvPr/>
        </p:nvCxnSpPr>
        <p:spPr>
          <a:xfrm>
            <a:off x="457200" y="59852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217518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87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460887" y="749242"/>
            <a:ext cx="8222227" cy="923716"/>
          </a:xfrm>
          <a:prstGeom prst="rect">
            <a:avLst/>
          </a:prstGeom>
          <a:solidFill>
            <a:schemeClr val="tx2"/>
          </a:solidFill>
        </p:spPr>
        <p:txBody>
          <a:bodyPr wrap="square" anchor="ctr">
            <a:noAutofit/>
          </a:bodyPr>
          <a:lstStyle/>
          <a:p>
            <a:pPr marL="0" lvl="1" algn="ctr">
              <a:lnSpc>
                <a:spcPct val="90000"/>
              </a:lnSpc>
              <a:spcAft>
                <a:spcPts val="1200"/>
              </a:spcAft>
              <a:buClr>
                <a:srgbClr val="0064AF"/>
              </a:buClr>
            </a:pPr>
            <a:r>
              <a:rPr lang="en-US" sz="2800" dirty="0" smtClean="0">
                <a:solidFill>
                  <a:schemeClr val="accent4"/>
                </a:solidFill>
              </a:rPr>
              <a:t>BROAD ECOSYSTEM INTEGRATION WITH OVER 1200+ ACTIONS AND 50 INTEGRATIONS AVAILABLE</a:t>
            </a:r>
            <a:endParaRPr lang="en-US" sz="2800" dirty="0">
              <a:solidFill>
                <a:schemeClr val="accent4"/>
              </a:solidFill>
            </a:endParaRPr>
          </a:p>
        </p:txBody>
      </p:sp>
      <p:sp>
        <p:nvSpPr>
          <p:cNvPr id="2" name="Title 1"/>
          <p:cNvSpPr>
            <a:spLocks noGrp="1"/>
          </p:cNvSpPr>
          <p:nvPr>
            <p:ph type="title"/>
          </p:nvPr>
        </p:nvSpPr>
        <p:spPr/>
        <p:txBody>
          <a:bodyPr/>
          <a:lstStyle/>
          <a:p>
            <a:r>
              <a:rPr lang="en-US" dirty="0" smtClean="0"/>
              <a:t>Enterprise Solution with strong ecosystem integrations</a:t>
            </a:r>
            <a:endParaRPr lang="en-US" dirty="0"/>
          </a:p>
        </p:txBody>
      </p:sp>
      <p:sp>
        <p:nvSpPr>
          <p:cNvPr id="16" name="Content Placeholder 1"/>
          <p:cNvSpPr txBox="1">
            <a:spLocks/>
          </p:cNvSpPr>
          <p:nvPr/>
        </p:nvSpPr>
        <p:spPr>
          <a:xfrm>
            <a:off x="464575" y="1796524"/>
            <a:ext cx="4031996" cy="2570414"/>
          </a:xfrm>
          <a:prstGeom prst="rect">
            <a:avLst/>
          </a:prstGeom>
        </p:spPr>
        <p:txBody>
          <a:bodyPr/>
          <a:lstStyle>
            <a:lvl1pPr marL="342900" indent="-342900" algn="l" defTabSz="457200" rtl="0" eaLnBrk="1" latinLnBrk="0" hangingPunct="1">
              <a:lnSpc>
                <a:spcPct val="110000"/>
              </a:lnSpc>
              <a:spcBef>
                <a:spcPts val="0"/>
              </a:spcBef>
              <a:spcAft>
                <a:spcPts val="1200"/>
              </a:spcAft>
              <a:buClr>
                <a:srgbClr val="0064AF"/>
              </a:buClr>
              <a:buFont typeface="Wingdings" charset="2"/>
              <a:buChar char="§"/>
              <a:defRPr sz="2400" b="0" kern="1200">
                <a:solidFill>
                  <a:schemeClr val="accent3"/>
                </a:solidFill>
                <a:latin typeface="+mn-lt"/>
                <a:ea typeface="+mn-ea"/>
                <a:cs typeface="+mn-cs"/>
              </a:defRPr>
            </a:lvl1pPr>
            <a:lvl2pPr marL="679450" indent="-285750" algn="l" defTabSz="457200" rtl="0" eaLnBrk="1" latinLnBrk="0" hangingPunct="1">
              <a:lnSpc>
                <a:spcPct val="110000"/>
              </a:lnSpc>
              <a:spcBef>
                <a:spcPts val="0"/>
              </a:spcBef>
              <a:spcAft>
                <a:spcPts val="1200"/>
              </a:spcAft>
              <a:buClr>
                <a:srgbClr val="0064AF"/>
              </a:buClr>
              <a:buFont typeface="Arial"/>
              <a:buChar char="–"/>
              <a:defRPr sz="2000" b="0" kern="1200">
                <a:solidFill>
                  <a:schemeClr val="accent3"/>
                </a:solidFill>
                <a:latin typeface="+mn-lt"/>
                <a:ea typeface="+mn-ea"/>
                <a:cs typeface="+mn-cs"/>
              </a:defRPr>
            </a:lvl2pPr>
            <a:lvl3pPr marL="977900" indent="-228600" algn="l" defTabSz="457200" rtl="0" eaLnBrk="1" latinLnBrk="0" hangingPunct="1">
              <a:lnSpc>
                <a:spcPct val="110000"/>
              </a:lnSpc>
              <a:spcBef>
                <a:spcPts val="0"/>
              </a:spcBef>
              <a:spcAft>
                <a:spcPts val="1200"/>
              </a:spcAft>
              <a:buClr>
                <a:srgbClr val="0064AF"/>
              </a:buClr>
              <a:buFont typeface="Wingdings" charset="2"/>
              <a:buChar char="§"/>
              <a:defRPr sz="1800" b="0" kern="1200">
                <a:solidFill>
                  <a:schemeClr val="accent3"/>
                </a:solidFill>
                <a:latin typeface="+mn-lt"/>
                <a:ea typeface="+mn-ea"/>
                <a:cs typeface="+mn-cs"/>
              </a:defRPr>
            </a:lvl3pPr>
            <a:lvl4pPr marL="1320800" marR="0" indent="-228600" algn="l" defTabSz="457200" rtl="0" eaLnBrk="1" fontAlgn="auto" latinLnBrk="0" hangingPunct="1">
              <a:lnSpc>
                <a:spcPct val="110000"/>
              </a:lnSpc>
              <a:spcBef>
                <a:spcPts val="0"/>
              </a:spcBef>
              <a:spcAft>
                <a:spcPts val="1200"/>
              </a:spcAft>
              <a:buClr>
                <a:srgbClr val="0064AF"/>
              </a:buClr>
              <a:buSzTx/>
              <a:buFont typeface="Arial"/>
              <a:buChar char="–"/>
              <a:tabLst/>
              <a:defRPr sz="1600" b="0" kern="1200">
                <a:solidFill>
                  <a:schemeClr val="accent3"/>
                </a:solidFill>
                <a:latin typeface="+mn-lt"/>
                <a:ea typeface="+mn-ea"/>
                <a:cs typeface="+mn-cs"/>
              </a:defRPr>
            </a:lvl4pPr>
            <a:lvl5pPr marL="1600200" indent="-228600" algn="l" defTabSz="457200" rtl="0" eaLnBrk="1" latinLnBrk="0" hangingPunct="1">
              <a:lnSpc>
                <a:spcPct val="110000"/>
              </a:lnSpc>
              <a:spcBef>
                <a:spcPts val="0"/>
              </a:spcBef>
              <a:spcAft>
                <a:spcPts val="1200"/>
              </a:spcAft>
              <a:buClr>
                <a:srgbClr val="0064AF"/>
              </a:buClr>
              <a:buFont typeface="Wingdings" charset="2"/>
              <a:buChar char="§"/>
              <a:tabLst/>
              <a:defRPr sz="1600" b="0" kern="1200" baseline="0">
                <a:solidFill>
                  <a:schemeClr val="accent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4000" lvl="0" indent="-234000">
              <a:lnSpc>
                <a:spcPct val="100000"/>
              </a:lnSpc>
              <a:buClrTx/>
            </a:pPr>
            <a:r>
              <a:rPr lang="en-US" sz="1800" dirty="0">
                <a:solidFill>
                  <a:srgbClr val="FFFFFF"/>
                </a:solidFill>
              </a:rPr>
              <a:t>Integrations to many enterprise software solutions for IT Development, Operations and Service Management</a:t>
            </a:r>
          </a:p>
          <a:p>
            <a:pPr marL="234000" lvl="0" indent="-234000">
              <a:lnSpc>
                <a:spcPct val="100000"/>
              </a:lnSpc>
              <a:buClrTx/>
            </a:pPr>
            <a:r>
              <a:rPr lang="en-US" sz="1800" dirty="0" smtClean="0">
                <a:solidFill>
                  <a:srgbClr val="FFFFFF"/>
                </a:solidFill>
              </a:rPr>
              <a:t>Out-of-the-Box </a:t>
            </a:r>
            <a:r>
              <a:rPr lang="en-US" sz="1800" dirty="0">
                <a:solidFill>
                  <a:srgbClr val="FFFFFF"/>
                </a:solidFill>
              </a:rPr>
              <a:t>and ready to use with no scripting required</a:t>
            </a:r>
          </a:p>
          <a:p>
            <a:pPr marL="234000" lvl="0" indent="-234000">
              <a:lnSpc>
                <a:spcPct val="100000"/>
              </a:lnSpc>
              <a:buClrTx/>
            </a:pPr>
            <a:r>
              <a:rPr lang="en-US" sz="1800" dirty="0">
                <a:solidFill>
                  <a:srgbClr val="FFFFFF"/>
                </a:solidFill>
              </a:rPr>
              <a:t>Rapid Development Kit for quick, consistent integration code generation and packaging</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552" y="1875900"/>
            <a:ext cx="4070248" cy="249103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9" name="Straight Connector 18"/>
          <p:cNvCxnSpPr/>
          <p:nvPr/>
        </p:nvCxnSpPr>
        <p:spPr>
          <a:xfrm>
            <a:off x="457200" y="749242"/>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57200" y="1672958"/>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05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flipV="1">
            <a:off x="467761"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Rectangle 11"/>
          <p:cNvSpPr/>
          <p:nvPr/>
        </p:nvSpPr>
        <p:spPr>
          <a:xfrm flipV="1">
            <a:off x="3247053"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3" name="Rectangle 12"/>
          <p:cNvSpPr/>
          <p:nvPr/>
        </p:nvSpPr>
        <p:spPr>
          <a:xfrm flipV="1">
            <a:off x="6020945" y="1088618"/>
            <a:ext cx="2656105" cy="1039035"/>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67761" y="2127654"/>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3" y="2127654"/>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5" y="2127654"/>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57200" y="1149700"/>
            <a:ext cx="2666666" cy="923330"/>
          </a:xfrm>
          <a:prstGeom prst="rect">
            <a:avLst/>
          </a:prstGeom>
        </p:spPr>
        <p:txBody>
          <a:bodyPr wrap="square">
            <a:spAutoFit/>
          </a:bodyPr>
          <a:lstStyle/>
          <a:p>
            <a:r>
              <a:rPr lang="en-US" dirty="0" smtClean="0">
                <a:solidFill>
                  <a:schemeClr val="accent1"/>
                </a:solidFill>
              </a:rPr>
              <a:t>VP DEVELOPMENT/</a:t>
            </a:r>
            <a:r>
              <a:rPr lang="ru-RU" dirty="0" smtClean="0">
                <a:solidFill>
                  <a:schemeClr val="accent1"/>
                </a:solidFill>
              </a:rPr>
              <a:t/>
            </a:r>
            <a:br>
              <a:rPr lang="ru-RU" dirty="0" smtClean="0">
                <a:solidFill>
                  <a:schemeClr val="accent1"/>
                </a:solidFill>
              </a:rPr>
            </a:br>
            <a:r>
              <a:rPr lang="en-US" dirty="0" smtClean="0">
                <a:solidFill>
                  <a:schemeClr val="accent1"/>
                </a:solidFill>
              </a:rPr>
              <a:t>APPS AND ENTERPRISE ARCHITECTS </a:t>
            </a:r>
            <a:endParaRPr lang="en-US" dirty="0">
              <a:solidFill>
                <a:schemeClr val="accent1"/>
              </a:solidFill>
            </a:endParaRPr>
          </a:p>
        </p:txBody>
      </p:sp>
      <p:sp>
        <p:nvSpPr>
          <p:cNvPr id="9" name="Rectangle 8"/>
          <p:cNvSpPr/>
          <p:nvPr/>
        </p:nvSpPr>
        <p:spPr>
          <a:xfrm>
            <a:off x="3247053" y="1149700"/>
            <a:ext cx="2656105" cy="923330"/>
          </a:xfrm>
          <a:prstGeom prst="rect">
            <a:avLst/>
          </a:prstGeom>
        </p:spPr>
        <p:txBody>
          <a:bodyPr wrap="square">
            <a:spAutoFit/>
          </a:bodyPr>
          <a:lstStyle/>
          <a:p>
            <a:r>
              <a:rPr lang="en-US" dirty="0" smtClean="0">
                <a:solidFill>
                  <a:schemeClr val="accent3"/>
                </a:solidFill>
              </a:rPr>
              <a:t>VP OPERATIONS,</a:t>
            </a:r>
            <a:r>
              <a:rPr lang="ru-RU" dirty="0" smtClean="0">
                <a:solidFill>
                  <a:schemeClr val="accent3"/>
                </a:solidFill>
              </a:rPr>
              <a:t/>
            </a:r>
            <a:br>
              <a:rPr lang="ru-RU" dirty="0" smtClean="0">
                <a:solidFill>
                  <a:schemeClr val="accent3"/>
                </a:solidFill>
              </a:rPr>
            </a:br>
            <a:r>
              <a:rPr lang="en-US" dirty="0" smtClean="0">
                <a:solidFill>
                  <a:schemeClr val="accent3"/>
                </a:solidFill>
              </a:rPr>
              <a:t>DEVOPS/RELEASE MANAGER </a:t>
            </a:r>
            <a:endParaRPr lang="en-US" dirty="0">
              <a:solidFill>
                <a:schemeClr val="accent3"/>
              </a:solidFill>
            </a:endParaRPr>
          </a:p>
        </p:txBody>
      </p:sp>
      <p:sp>
        <p:nvSpPr>
          <p:cNvPr id="10" name="Rectangle 9"/>
          <p:cNvSpPr/>
          <p:nvPr/>
        </p:nvSpPr>
        <p:spPr>
          <a:xfrm>
            <a:off x="6020945" y="1149700"/>
            <a:ext cx="2665855" cy="923330"/>
          </a:xfrm>
          <a:prstGeom prst="rect">
            <a:avLst/>
          </a:prstGeom>
        </p:spPr>
        <p:txBody>
          <a:bodyPr wrap="square">
            <a:spAutoFit/>
          </a:bodyPr>
          <a:lstStyle/>
          <a:p>
            <a:r>
              <a:rPr lang="en-US" dirty="0" smtClean="0">
                <a:solidFill>
                  <a:schemeClr val="accent5"/>
                </a:solidFill>
              </a:rPr>
              <a:t>LINE OF</a:t>
            </a:r>
            <a:r>
              <a:rPr lang="ru-RU" dirty="0" smtClean="0">
                <a:solidFill>
                  <a:schemeClr val="accent5"/>
                </a:solidFill>
              </a:rPr>
              <a:t/>
            </a:r>
            <a:br>
              <a:rPr lang="ru-RU" dirty="0" smtClean="0">
                <a:solidFill>
                  <a:schemeClr val="accent5"/>
                </a:solidFill>
              </a:rPr>
            </a:br>
            <a:r>
              <a:rPr lang="en-US" dirty="0" smtClean="0">
                <a:solidFill>
                  <a:schemeClr val="accent5"/>
                </a:solidFill>
              </a:rPr>
              <a:t>BUSINESS OWNER</a:t>
            </a:r>
            <a:r>
              <a:rPr lang="ru-RU" dirty="0" smtClean="0">
                <a:solidFill>
                  <a:schemeClr val="accent5"/>
                </a:solidFill>
              </a:rPr>
              <a:t/>
            </a:r>
            <a:br>
              <a:rPr lang="ru-RU" dirty="0" smtClean="0">
                <a:solidFill>
                  <a:schemeClr val="accent5"/>
                </a:solidFill>
              </a:rPr>
            </a:br>
            <a:r>
              <a:rPr lang="en-US" dirty="0" smtClean="0">
                <a:solidFill>
                  <a:schemeClr val="accent5"/>
                </a:solidFill>
              </a:rPr>
              <a:t>(LBO) </a:t>
            </a:r>
            <a:endParaRPr lang="en-US" dirty="0">
              <a:solidFill>
                <a:schemeClr val="accent5"/>
              </a:solidFill>
            </a:endParaRPr>
          </a:p>
        </p:txBody>
      </p:sp>
      <p:sp>
        <p:nvSpPr>
          <p:cNvPr id="14" name="Rectangle 13"/>
          <p:cNvSpPr/>
          <p:nvPr/>
        </p:nvSpPr>
        <p:spPr>
          <a:xfrm>
            <a:off x="467761" y="2207616"/>
            <a:ext cx="2656105" cy="1477328"/>
          </a:xfrm>
          <a:prstGeom prst="rect">
            <a:avLst/>
          </a:prstGeom>
        </p:spPr>
        <p:txBody>
          <a:bodyPr wrap="square">
            <a:spAutoFit/>
          </a:bodyPr>
          <a:lstStyle/>
          <a:p>
            <a:pPr marL="0" lvl="1"/>
            <a:r>
              <a:rPr lang="en-US" dirty="0"/>
              <a:t>Driven by meeting/exceeding project goals; faster time to market; meeting/</a:t>
            </a:r>
            <a:r>
              <a:rPr lang="en-US" dirty="0" smtClean="0"/>
              <a:t>exceeding</a:t>
            </a:r>
            <a:r>
              <a:rPr lang="ru-RU" dirty="0" smtClean="0"/>
              <a:t/>
            </a:r>
            <a:br>
              <a:rPr lang="ru-RU" dirty="0" smtClean="0"/>
            </a:br>
            <a:r>
              <a:rPr lang="en-US" dirty="0" smtClean="0"/>
              <a:t>quality </a:t>
            </a:r>
            <a:r>
              <a:rPr lang="en-US" dirty="0"/>
              <a:t>metrics </a:t>
            </a:r>
          </a:p>
        </p:txBody>
      </p:sp>
      <p:sp>
        <p:nvSpPr>
          <p:cNvPr id="15" name="Rectangle 14"/>
          <p:cNvSpPr/>
          <p:nvPr/>
        </p:nvSpPr>
        <p:spPr>
          <a:xfrm>
            <a:off x="3247053" y="2207616"/>
            <a:ext cx="2656105" cy="1477328"/>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2207616"/>
            <a:ext cx="2656105" cy="1477328"/>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22980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Qualifying </a:t>
            </a:r>
            <a:r>
              <a:rPr lang="en-US" dirty="0" smtClean="0"/>
              <a:t>Questions</a:t>
            </a:r>
            <a:endParaRPr lang="en-US" dirty="0"/>
          </a:p>
        </p:txBody>
      </p:sp>
      <p:grpSp>
        <p:nvGrpSpPr>
          <p:cNvPr id="6" name="Group 5"/>
          <p:cNvGrpSpPr/>
          <p:nvPr/>
        </p:nvGrpSpPr>
        <p:grpSpPr>
          <a:xfrm>
            <a:off x="457200" y="772524"/>
            <a:ext cx="8229600" cy="450041"/>
            <a:chOff x="457200" y="836032"/>
            <a:chExt cx="8229600" cy="450041"/>
          </a:xfrm>
        </p:grpSpPr>
        <p:sp>
          <p:nvSpPr>
            <p:cNvPr id="5" name="Rectangle 4"/>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4" name="Pentagon 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7" name="Group 6"/>
          <p:cNvGrpSpPr/>
          <p:nvPr/>
        </p:nvGrpSpPr>
        <p:grpSpPr>
          <a:xfrm>
            <a:off x="457200" y="1344470"/>
            <a:ext cx="8229600" cy="450041"/>
            <a:chOff x="457200" y="836032"/>
            <a:chExt cx="8229600" cy="450041"/>
          </a:xfrm>
        </p:grpSpPr>
        <p:sp>
          <p:nvSpPr>
            <p:cNvPr id="8" name="Rectangle 7"/>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9" name="Pentagon 8"/>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0" name="Group 9"/>
          <p:cNvGrpSpPr/>
          <p:nvPr/>
        </p:nvGrpSpPr>
        <p:grpSpPr>
          <a:xfrm>
            <a:off x="457200" y="1916416"/>
            <a:ext cx="8229600" cy="450041"/>
            <a:chOff x="457200" y="836032"/>
            <a:chExt cx="8229600" cy="450041"/>
          </a:xfrm>
        </p:grpSpPr>
        <p:sp>
          <p:nvSpPr>
            <p:cNvPr id="11" name="Rectangle 10"/>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2" name="Pentagon 11"/>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3" name="Group 12"/>
          <p:cNvGrpSpPr/>
          <p:nvPr/>
        </p:nvGrpSpPr>
        <p:grpSpPr>
          <a:xfrm>
            <a:off x="457200" y="2488362"/>
            <a:ext cx="8229600" cy="450041"/>
            <a:chOff x="457200" y="836032"/>
            <a:chExt cx="8229600" cy="450041"/>
          </a:xfrm>
        </p:grpSpPr>
        <p:sp>
          <p:nvSpPr>
            <p:cNvPr id="14" name="Rectangle 13"/>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5" name="Pentagon 14"/>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6" name="Group 15"/>
          <p:cNvGrpSpPr/>
          <p:nvPr/>
        </p:nvGrpSpPr>
        <p:grpSpPr>
          <a:xfrm>
            <a:off x="457200" y="3060308"/>
            <a:ext cx="8229600" cy="450041"/>
            <a:chOff x="457200" y="836032"/>
            <a:chExt cx="8229600" cy="450041"/>
          </a:xfrm>
        </p:grpSpPr>
        <p:sp>
          <p:nvSpPr>
            <p:cNvPr id="17" name="Rectangle 16"/>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18" name="Pentagon 17"/>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19" name="Group 18"/>
          <p:cNvGrpSpPr/>
          <p:nvPr/>
        </p:nvGrpSpPr>
        <p:grpSpPr>
          <a:xfrm>
            <a:off x="457200" y="3632254"/>
            <a:ext cx="8229600" cy="450041"/>
            <a:chOff x="457200" y="836032"/>
            <a:chExt cx="8229600" cy="450041"/>
          </a:xfrm>
        </p:grpSpPr>
        <p:sp>
          <p:nvSpPr>
            <p:cNvPr id="20" name="Rectangle 19"/>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1" name="Pentagon 20"/>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grpSp>
        <p:nvGrpSpPr>
          <p:cNvPr id="22" name="Group 21"/>
          <p:cNvGrpSpPr/>
          <p:nvPr/>
        </p:nvGrpSpPr>
        <p:grpSpPr>
          <a:xfrm>
            <a:off x="457200" y="4204200"/>
            <a:ext cx="8229600" cy="450041"/>
            <a:chOff x="457200" y="836032"/>
            <a:chExt cx="8229600" cy="450041"/>
          </a:xfrm>
        </p:grpSpPr>
        <p:sp>
          <p:nvSpPr>
            <p:cNvPr id="23" name="Rectangle 22"/>
            <p:cNvSpPr/>
            <p:nvPr/>
          </p:nvSpPr>
          <p:spPr>
            <a:xfrm>
              <a:off x="571500" y="836032"/>
              <a:ext cx="8115300" cy="450041"/>
            </a:xfrm>
            <a:prstGeom prst="rect">
              <a:avLst/>
            </a:prstGeom>
            <a:solidFill>
              <a:schemeClr val="tx2"/>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24" name="Pentagon 23"/>
            <p:cNvSpPr/>
            <p:nvPr/>
          </p:nvSpPr>
          <p:spPr>
            <a:xfrm>
              <a:off x="457200" y="836032"/>
              <a:ext cx="355069" cy="450041"/>
            </a:xfrm>
            <a:prstGeom prst="homePlate">
              <a:avLst>
                <a:gd name="adj" fmla="val 44444"/>
              </a:avLst>
            </a:prstGeom>
            <a:solidFill>
              <a:srgbClr val="A95495"/>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smtClean="0">
                <a:solidFill>
                  <a:srgbClr val="A95495"/>
                </a:solidFill>
                <a:cs typeface="Arial Unicode MS" pitchFamily="34" charset="-128"/>
              </a:endParaRPr>
            </a:p>
          </p:txBody>
        </p:sp>
      </p:grpSp>
      <p:sp>
        <p:nvSpPr>
          <p:cNvPr id="26" name="Rectangle 25"/>
          <p:cNvSpPr/>
          <p:nvPr/>
        </p:nvSpPr>
        <p:spPr>
          <a:xfrm>
            <a:off x="812268" y="795616"/>
            <a:ext cx="7292641" cy="297517"/>
          </a:xfrm>
          <a:prstGeom prst="rect">
            <a:avLst/>
          </a:prstGeom>
        </p:spPr>
        <p:txBody>
          <a:bodyPr wrap="square">
            <a:spAutoFit/>
          </a:bodyPr>
          <a:lstStyle/>
          <a:p>
            <a:pPr lvl="0">
              <a:lnSpc>
                <a:spcPct val="80000"/>
              </a:lnSpc>
              <a:spcAft>
                <a:spcPts val="600"/>
              </a:spcAft>
            </a:pPr>
            <a:r>
              <a:rPr lang="en-US" sz="1600" dirty="0"/>
              <a:t>How long does it take to release an application?</a:t>
            </a:r>
          </a:p>
        </p:txBody>
      </p:sp>
      <p:sp>
        <p:nvSpPr>
          <p:cNvPr id="27" name="Rectangle 26"/>
          <p:cNvSpPr/>
          <p:nvPr/>
        </p:nvSpPr>
        <p:spPr>
          <a:xfrm>
            <a:off x="812268" y="1367562"/>
            <a:ext cx="7292641" cy="494494"/>
          </a:xfrm>
          <a:prstGeom prst="rect">
            <a:avLst/>
          </a:prstGeom>
        </p:spPr>
        <p:txBody>
          <a:bodyPr wrap="square">
            <a:spAutoFit/>
          </a:bodyPr>
          <a:lstStyle/>
          <a:p>
            <a:pPr lvl="0">
              <a:lnSpc>
                <a:spcPct val="80000"/>
              </a:lnSpc>
              <a:spcAft>
                <a:spcPts val="600"/>
              </a:spcAft>
            </a:pPr>
            <a:r>
              <a:rPr lang="en-US" sz="1600" dirty="0"/>
              <a:t>What are the most challenging aspects of your application deployment process today?</a:t>
            </a:r>
          </a:p>
        </p:txBody>
      </p:sp>
      <p:sp>
        <p:nvSpPr>
          <p:cNvPr id="28" name="Rectangle 27"/>
          <p:cNvSpPr/>
          <p:nvPr/>
        </p:nvSpPr>
        <p:spPr>
          <a:xfrm>
            <a:off x="812268" y="1939508"/>
            <a:ext cx="7292641" cy="297517"/>
          </a:xfrm>
          <a:prstGeom prst="rect">
            <a:avLst/>
          </a:prstGeom>
        </p:spPr>
        <p:txBody>
          <a:bodyPr wrap="square">
            <a:spAutoFit/>
          </a:bodyPr>
          <a:lstStyle/>
          <a:p>
            <a:pPr lvl="0">
              <a:lnSpc>
                <a:spcPct val="80000"/>
              </a:lnSpc>
              <a:spcAft>
                <a:spcPts val="600"/>
              </a:spcAft>
            </a:pPr>
            <a:r>
              <a:rPr lang="en-US" sz="1600" dirty="0"/>
              <a:t>Please describe your overall change and release processes.</a:t>
            </a:r>
          </a:p>
        </p:txBody>
      </p:sp>
      <p:sp>
        <p:nvSpPr>
          <p:cNvPr id="29" name="Rectangle 28"/>
          <p:cNvSpPr/>
          <p:nvPr/>
        </p:nvSpPr>
        <p:spPr>
          <a:xfrm>
            <a:off x="812268" y="2419086"/>
            <a:ext cx="7292641" cy="494494"/>
          </a:xfrm>
          <a:prstGeom prst="rect">
            <a:avLst/>
          </a:prstGeom>
        </p:spPr>
        <p:txBody>
          <a:bodyPr wrap="square">
            <a:spAutoFit/>
          </a:bodyPr>
          <a:lstStyle/>
          <a:p>
            <a:pPr lvl="0">
              <a:lnSpc>
                <a:spcPct val="80000"/>
              </a:lnSpc>
              <a:spcAft>
                <a:spcPts val="600"/>
              </a:spcAft>
            </a:pPr>
            <a:r>
              <a:rPr lang="en-US" sz="1600" dirty="0"/>
              <a:t>What strategic initiatives are driving the demand for increased business and operational agility?</a:t>
            </a:r>
          </a:p>
        </p:txBody>
      </p:sp>
      <p:sp>
        <p:nvSpPr>
          <p:cNvPr id="30" name="Rectangle 29"/>
          <p:cNvSpPr/>
          <p:nvPr/>
        </p:nvSpPr>
        <p:spPr>
          <a:xfrm>
            <a:off x="812268" y="2996897"/>
            <a:ext cx="7292641" cy="494494"/>
          </a:xfrm>
          <a:prstGeom prst="rect">
            <a:avLst/>
          </a:prstGeom>
        </p:spPr>
        <p:txBody>
          <a:bodyPr wrap="square">
            <a:spAutoFit/>
          </a:bodyPr>
          <a:lstStyle/>
          <a:p>
            <a:pPr lvl="0">
              <a:lnSpc>
                <a:spcPct val="80000"/>
              </a:lnSpc>
              <a:spcAft>
                <a:spcPts val="600"/>
              </a:spcAft>
            </a:pPr>
            <a:r>
              <a:rPr lang="en-US" sz="1600" dirty="0"/>
              <a:t>What are your current release times or frequency of development/test/stage/production deployments?</a:t>
            </a:r>
          </a:p>
        </p:txBody>
      </p:sp>
      <p:sp>
        <p:nvSpPr>
          <p:cNvPr id="31" name="Rectangle 30"/>
          <p:cNvSpPr/>
          <p:nvPr/>
        </p:nvSpPr>
        <p:spPr>
          <a:xfrm>
            <a:off x="812268" y="3562978"/>
            <a:ext cx="7292641" cy="494494"/>
          </a:xfrm>
          <a:prstGeom prst="rect">
            <a:avLst/>
          </a:prstGeom>
        </p:spPr>
        <p:txBody>
          <a:bodyPr wrap="square">
            <a:spAutoFit/>
          </a:bodyPr>
          <a:lstStyle/>
          <a:p>
            <a:pPr lvl="0">
              <a:lnSpc>
                <a:spcPct val="80000"/>
              </a:lnSpc>
              <a:spcAft>
                <a:spcPts val="600"/>
              </a:spcAft>
            </a:pPr>
            <a:r>
              <a:rPr lang="en-US" sz="1600" dirty="0"/>
              <a:t>How do you run your application deployments today? How much of that are manual or scripts based?</a:t>
            </a:r>
          </a:p>
        </p:txBody>
      </p:sp>
      <p:sp>
        <p:nvSpPr>
          <p:cNvPr id="32" name="Rectangle 31"/>
          <p:cNvSpPr/>
          <p:nvPr/>
        </p:nvSpPr>
        <p:spPr>
          <a:xfrm>
            <a:off x="812268" y="4146470"/>
            <a:ext cx="7292641" cy="494494"/>
          </a:xfrm>
          <a:prstGeom prst="rect">
            <a:avLst/>
          </a:prstGeom>
        </p:spPr>
        <p:txBody>
          <a:bodyPr wrap="square">
            <a:spAutoFit/>
          </a:bodyPr>
          <a:lstStyle/>
          <a:p>
            <a:pPr lvl="0">
              <a:lnSpc>
                <a:spcPct val="80000"/>
              </a:lnSpc>
              <a:spcAft>
                <a:spcPts val="600"/>
              </a:spcAft>
            </a:pPr>
            <a:r>
              <a:rPr lang="en-US" sz="1600" dirty="0"/>
              <a:t>Which organization or key personnel are involved in deployment across each of the Development, Test, Stage, and Production environment? </a:t>
            </a:r>
          </a:p>
        </p:txBody>
      </p:sp>
      <p:sp>
        <p:nvSpPr>
          <p:cNvPr id="33" name="TextBox 32"/>
          <p:cNvSpPr txBox="1"/>
          <p:nvPr/>
        </p:nvSpPr>
        <p:spPr>
          <a:xfrm>
            <a:off x="501857" y="792492"/>
            <a:ext cx="155992" cy="369332"/>
          </a:xfrm>
          <a:prstGeom prst="rect">
            <a:avLst/>
          </a:prstGeom>
          <a:noFill/>
        </p:spPr>
        <p:txBody>
          <a:bodyPr wrap="none" lIns="0" tIns="0" rIns="0" bIns="0" rtlCol="0" anchor="ctr" anchorCtr="0">
            <a:spAutoFit/>
          </a:bodyPr>
          <a:lstStyle/>
          <a:p>
            <a:pPr algn="ctr"/>
            <a:r>
              <a:rPr lang="en-US" sz="2400" b="1" dirty="0" smtClean="0"/>
              <a:t>1</a:t>
            </a:r>
          </a:p>
        </p:txBody>
      </p:sp>
      <p:sp>
        <p:nvSpPr>
          <p:cNvPr id="34" name="TextBox 33"/>
          <p:cNvSpPr txBox="1"/>
          <p:nvPr/>
        </p:nvSpPr>
        <p:spPr>
          <a:xfrm>
            <a:off x="501857" y="1386877"/>
            <a:ext cx="155992" cy="369332"/>
          </a:xfrm>
          <a:prstGeom prst="rect">
            <a:avLst/>
          </a:prstGeom>
          <a:noFill/>
        </p:spPr>
        <p:txBody>
          <a:bodyPr wrap="none" lIns="0" tIns="0" rIns="0" bIns="0" rtlCol="0" anchor="ctr" anchorCtr="0">
            <a:spAutoFit/>
          </a:bodyPr>
          <a:lstStyle/>
          <a:p>
            <a:pPr algn="ctr"/>
            <a:r>
              <a:rPr lang="en-US" sz="2400" b="1" dirty="0" smtClean="0"/>
              <a:t>2</a:t>
            </a:r>
          </a:p>
        </p:txBody>
      </p:sp>
      <p:sp>
        <p:nvSpPr>
          <p:cNvPr id="35" name="TextBox 34"/>
          <p:cNvSpPr txBox="1"/>
          <p:nvPr/>
        </p:nvSpPr>
        <p:spPr>
          <a:xfrm>
            <a:off x="501857" y="1939508"/>
            <a:ext cx="155992" cy="369332"/>
          </a:xfrm>
          <a:prstGeom prst="rect">
            <a:avLst/>
          </a:prstGeom>
          <a:noFill/>
        </p:spPr>
        <p:txBody>
          <a:bodyPr wrap="none" lIns="0" tIns="0" rIns="0" bIns="0" rtlCol="0" anchor="ctr" anchorCtr="0">
            <a:spAutoFit/>
          </a:bodyPr>
          <a:lstStyle/>
          <a:p>
            <a:pPr algn="ctr"/>
            <a:r>
              <a:rPr lang="en-US" sz="2400" b="1" dirty="0" smtClean="0"/>
              <a:t>3</a:t>
            </a:r>
          </a:p>
        </p:txBody>
      </p:sp>
      <p:sp>
        <p:nvSpPr>
          <p:cNvPr id="36" name="TextBox 35"/>
          <p:cNvSpPr txBox="1"/>
          <p:nvPr/>
        </p:nvSpPr>
        <p:spPr>
          <a:xfrm>
            <a:off x="501857" y="2520933"/>
            <a:ext cx="155992" cy="369332"/>
          </a:xfrm>
          <a:prstGeom prst="rect">
            <a:avLst/>
          </a:prstGeom>
          <a:noFill/>
        </p:spPr>
        <p:txBody>
          <a:bodyPr wrap="none" lIns="0" tIns="0" rIns="0" bIns="0" rtlCol="0" anchor="ctr" anchorCtr="0">
            <a:spAutoFit/>
          </a:bodyPr>
          <a:lstStyle/>
          <a:p>
            <a:pPr algn="ctr"/>
            <a:r>
              <a:rPr lang="en-US" sz="2400" b="1" dirty="0" smtClean="0"/>
              <a:t>4</a:t>
            </a:r>
          </a:p>
        </p:txBody>
      </p:sp>
      <p:sp>
        <p:nvSpPr>
          <p:cNvPr id="37" name="TextBox 36"/>
          <p:cNvSpPr txBox="1"/>
          <p:nvPr/>
        </p:nvSpPr>
        <p:spPr>
          <a:xfrm>
            <a:off x="501857" y="3105668"/>
            <a:ext cx="155992" cy="369332"/>
          </a:xfrm>
          <a:prstGeom prst="rect">
            <a:avLst/>
          </a:prstGeom>
          <a:noFill/>
        </p:spPr>
        <p:txBody>
          <a:bodyPr wrap="none" lIns="0" tIns="0" rIns="0" bIns="0" rtlCol="0" anchor="ctr" anchorCtr="0">
            <a:spAutoFit/>
          </a:bodyPr>
          <a:lstStyle/>
          <a:p>
            <a:pPr algn="ctr"/>
            <a:r>
              <a:rPr lang="en-US" sz="2400" b="1" dirty="0" smtClean="0"/>
              <a:t>5</a:t>
            </a:r>
          </a:p>
        </p:txBody>
      </p:sp>
      <p:sp>
        <p:nvSpPr>
          <p:cNvPr id="38" name="TextBox 37"/>
          <p:cNvSpPr txBox="1"/>
          <p:nvPr/>
        </p:nvSpPr>
        <p:spPr>
          <a:xfrm>
            <a:off x="501857" y="3669996"/>
            <a:ext cx="155992" cy="369332"/>
          </a:xfrm>
          <a:prstGeom prst="rect">
            <a:avLst/>
          </a:prstGeom>
          <a:noFill/>
        </p:spPr>
        <p:txBody>
          <a:bodyPr wrap="none" lIns="0" tIns="0" rIns="0" bIns="0" rtlCol="0" anchor="ctr" anchorCtr="0">
            <a:spAutoFit/>
          </a:bodyPr>
          <a:lstStyle/>
          <a:p>
            <a:pPr algn="ctr"/>
            <a:r>
              <a:rPr lang="en-US" sz="2400" b="1" dirty="0" smtClean="0"/>
              <a:t>6</a:t>
            </a:r>
          </a:p>
        </p:txBody>
      </p:sp>
      <p:sp>
        <p:nvSpPr>
          <p:cNvPr id="39" name="TextBox 38"/>
          <p:cNvSpPr txBox="1"/>
          <p:nvPr/>
        </p:nvSpPr>
        <p:spPr>
          <a:xfrm>
            <a:off x="501857" y="4249560"/>
            <a:ext cx="155992" cy="369332"/>
          </a:xfrm>
          <a:prstGeom prst="rect">
            <a:avLst/>
          </a:prstGeom>
          <a:noFill/>
        </p:spPr>
        <p:txBody>
          <a:bodyPr wrap="none" lIns="0" tIns="0" rIns="0" bIns="0" rtlCol="0" anchor="ctr" anchorCtr="0">
            <a:spAutoFit/>
          </a:bodyPr>
          <a:lstStyle/>
          <a:p>
            <a:pPr algn="ctr"/>
            <a:r>
              <a:rPr lang="en-US" sz="2400" b="1" dirty="0"/>
              <a:t>7</a:t>
            </a:r>
            <a:endParaRPr lang="en-US" sz="2400" b="1" dirty="0" smtClean="0"/>
          </a:p>
        </p:txBody>
      </p:sp>
    </p:spTree>
    <p:extLst>
      <p:ext uri="{BB962C8B-B14F-4D97-AF65-F5344CB8AC3E}">
        <p14:creationId xmlns:p14="http://schemas.microsoft.com/office/powerpoint/2010/main" val="223626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Product Competition Matrix</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123075104"/>
              </p:ext>
            </p:extLst>
          </p:nvPr>
        </p:nvGraphicFramePr>
        <p:xfrm>
          <a:off x="373743" y="657985"/>
          <a:ext cx="8396514" cy="3939102"/>
        </p:xfrm>
        <a:graphic>
          <a:graphicData uri="http://schemas.openxmlformats.org/drawingml/2006/table">
            <a:tbl>
              <a:tblPr firstRow="1" bandRow="1">
                <a:effectLst/>
                <a:tableStyleId>{3C2FFA5D-87B4-456A-9821-1D502468CF0F}</a:tableStyleId>
              </a:tblPr>
              <a:tblGrid>
                <a:gridCol w="1388399"/>
                <a:gridCol w="1924661"/>
                <a:gridCol w="2100965"/>
                <a:gridCol w="2982489"/>
              </a:tblGrid>
              <a:tr h="263748">
                <a:tc>
                  <a:txBody>
                    <a:bodyPr/>
                    <a:lstStyle/>
                    <a:p>
                      <a:pPr algn="ctr"/>
                      <a:r>
                        <a:rPr lang="en-US" sz="1400" baseline="0" dirty="0" smtClean="0">
                          <a:solidFill>
                            <a:schemeClr val="accent1"/>
                          </a:solidFill>
                        </a:rPr>
                        <a:t>Competitor</a:t>
                      </a:r>
                      <a:endParaRPr lang="en-US" sz="140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pPr marL="92075"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95000"/>
                              <a:lumOff val="5000"/>
                            </a:schemeClr>
                          </a:solidFill>
                        </a:rPr>
                        <a:t>Strengths</a:t>
                      </a:r>
                    </a:p>
                  </a:txBody>
                  <a:tcPr marT="34322" marB="34322" anchor="ctr">
                    <a:lnL w="12700" cap="flat" cmpd="sng" algn="ctr">
                      <a:solidFill>
                        <a:schemeClr val="accent1"/>
                      </a:solidFill>
                      <a:prstDash val="solid"/>
                      <a:round/>
                      <a:headEnd type="none" w="med" len="med"/>
                      <a:tailEnd type="none" w="med" len="me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Weaknesses</a:t>
                      </a:r>
                      <a:endParaRPr lang="en-US" sz="1400" dirty="0">
                        <a:solidFill>
                          <a:schemeClr val="tx1">
                            <a:lumMod val="95000"/>
                            <a:lumOff val="5000"/>
                          </a:schemeClr>
                        </a:solidFill>
                      </a:endParaRPr>
                    </a:p>
                  </a:txBody>
                  <a:tcPr marT="34322" marB="34322"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c>
                  <a:txBody>
                    <a:bodyPr/>
                    <a:lstStyle/>
                    <a:p>
                      <a:r>
                        <a:rPr lang="en-US" sz="1400" dirty="0" smtClean="0">
                          <a:solidFill>
                            <a:schemeClr val="tx1">
                              <a:lumMod val="95000"/>
                              <a:lumOff val="5000"/>
                            </a:schemeClr>
                          </a:solidFill>
                        </a:rPr>
                        <a:t>How</a:t>
                      </a:r>
                      <a:r>
                        <a:rPr lang="en-US" sz="1400" baseline="0" dirty="0" smtClean="0">
                          <a:solidFill>
                            <a:schemeClr val="tx1">
                              <a:lumMod val="95000"/>
                              <a:lumOff val="5000"/>
                            </a:schemeClr>
                          </a:solidFill>
                        </a:rPr>
                        <a:t> to beat</a:t>
                      </a:r>
                      <a:endParaRPr lang="en-US" sz="1400" dirty="0">
                        <a:solidFill>
                          <a:schemeClr val="tx1">
                            <a:lumMod val="95000"/>
                            <a:lumOff val="5000"/>
                          </a:schemeClr>
                        </a:solidFill>
                      </a:endParaRPr>
                    </a:p>
                  </a:txBody>
                  <a:tcPr marT="34322" marB="34322" anchor="ctr">
                    <a:lnL>
                      <a:noFill/>
                    </a:lnL>
                    <a:lnR w="12700" cap="flat" cmpd="sng" algn="ctr">
                      <a:no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rgbClr val="22343A"/>
                    </a:solidFill>
                  </a:tcPr>
                </a:tc>
              </a:tr>
              <a:tr h="950283">
                <a:tc>
                  <a:txBody>
                    <a:bodyPr/>
                    <a:lstStyle/>
                    <a:p>
                      <a:pPr algn="ctr"/>
                      <a:r>
                        <a:rPr lang="en-US" sz="1200" b="0" dirty="0" smtClean="0">
                          <a:solidFill>
                            <a:schemeClr val="accent1"/>
                          </a:solidFill>
                        </a:rPr>
                        <a:t>IBM </a:t>
                      </a:r>
                      <a:r>
                        <a:rPr lang="en-US" sz="1200" b="0" dirty="0" err="1" smtClean="0">
                          <a:solidFill>
                            <a:schemeClr val="accent1"/>
                          </a:solidFill>
                        </a:rPr>
                        <a:t>UrbanCode</a:t>
                      </a:r>
                      <a:r>
                        <a:rPr lang="en-US" sz="1200" b="0" baseline="0" dirty="0" smtClean="0">
                          <a:solidFill>
                            <a:schemeClr val="accent1"/>
                          </a:solidFill>
                        </a:rPr>
                        <a:t> Release &amp; Deploy</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dirty="0" smtClean="0"/>
                        <a:t>Ease of use</a:t>
                      </a:r>
                      <a:endParaRPr lang="en-US" sz="1000" baseline="0" dirty="0" smtClean="0"/>
                    </a:p>
                    <a:p>
                      <a:pPr marL="268288" indent="-171450" algn="l" defTabSz="457200" rtl="0" eaLnBrk="1" latinLnBrk="0" hangingPunct="1">
                        <a:buFont typeface="Wingdings" panose="05000000000000000000" pitchFamily="2" charset="2"/>
                        <a:buChar char="§"/>
                      </a:pPr>
                      <a:r>
                        <a:rPr lang="en-US" sz="1000" dirty="0" smtClean="0"/>
                        <a:t>Integrations/Plug-ins</a:t>
                      </a:r>
                    </a:p>
                    <a:p>
                      <a:pPr marL="268288" indent="-171450" algn="l" defTabSz="457200" rtl="0" eaLnBrk="1" latinLnBrk="0" hangingPunct="1">
                        <a:buFont typeface="Wingdings" panose="05000000000000000000" pitchFamily="2" charset="2"/>
                        <a:buChar char="§"/>
                      </a:pPr>
                      <a:r>
                        <a:rPr lang="en-US" sz="1000" dirty="0" smtClean="0"/>
                        <a:t>Roots in  development with build management</a:t>
                      </a:r>
                      <a:endParaRPr lang="en-US" sz="1000" kern="1200" dirty="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Easy but rigid deployment model</a:t>
                      </a:r>
                    </a:p>
                    <a:p>
                      <a:pPr marL="176213" indent="-176213">
                        <a:buFont typeface="Wingdings" pitchFamily="2" charset="2"/>
                        <a:buChar char="§"/>
                      </a:pPr>
                      <a:r>
                        <a:rPr lang="en-US" sz="1000" dirty="0" smtClean="0"/>
                        <a:t>No Manifest Driven deployment</a:t>
                      </a:r>
                    </a:p>
                    <a:p>
                      <a:pPr marL="176213" indent="-176213">
                        <a:buFont typeface="Wingdings" pitchFamily="2" charset="2"/>
                        <a:buChar char="§"/>
                      </a:pPr>
                      <a:r>
                        <a:rPr lang="en-US" sz="1000" dirty="0" smtClean="0"/>
                        <a:t>Limited workflow functionality</a:t>
                      </a:r>
                    </a:p>
                  </a:txBody>
                  <a:tcPr marT="34322" marB="34322"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Stress</a:t>
                      </a:r>
                      <a:r>
                        <a:rPr lang="en-US" sz="1000" baseline="0" dirty="0" smtClean="0"/>
                        <a:t> Manifest Driven capabilities</a:t>
                      </a:r>
                    </a:p>
                    <a:p>
                      <a:pPr marL="176213" indent="-176213">
                        <a:buFont typeface="Wingdings" pitchFamily="2" charset="2"/>
                        <a:buChar char="§"/>
                      </a:pPr>
                      <a:r>
                        <a:rPr lang="en-US" sz="1000" baseline="0" dirty="0" smtClean="0"/>
                        <a:t>Leverage strength of </a:t>
                      </a:r>
                      <a:endParaRPr lang="en-US" sz="1000" dirty="0" smtClean="0"/>
                    </a:p>
                    <a:p>
                      <a:pPr marL="176213" indent="-176213">
                        <a:buFont typeface="Wingdings" pitchFamily="2" charset="2"/>
                        <a:buChar char="§"/>
                      </a:pPr>
                      <a:r>
                        <a:rPr lang="en-US" sz="1000" dirty="0" smtClean="0"/>
                        <a:t>Create FUD of IBM Vendor lock-in</a:t>
                      </a:r>
                    </a:p>
                    <a:p>
                      <a:pPr marL="176213" indent="-176213">
                        <a:buFont typeface="Wingdings" pitchFamily="2" charset="2"/>
                        <a:buChar char="§"/>
                      </a:pPr>
                      <a:r>
                        <a:rPr lang="en-US" sz="1000" dirty="0" smtClean="0"/>
                        <a:t>Leverage Full Application Delivery Solution</a:t>
                      </a:r>
                    </a:p>
                  </a:txBody>
                  <a:tcPr marT="34322" marB="34322" anchor="ctr">
                    <a:lnL w="9525" cap="flat" cmpd="sng" algn="ctr">
                      <a:noFill/>
                      <a:prstDash val="solid"/>
                    </a:lnL>
                    <a:lnR w="12700" cap="flat" cmpd="sng" algn="ctr">
                      <a:no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1004925">
                <a:tc>
                  <a:txBody>
                    <a:bodyPr/>
                    <a:lstStyle/>
                    <a:p>
                      <a:pPr algn="ctr"/>
                      <a:r>
                        <a:rPr lang="en-US" sz="1200" b="0" err="1" smtClean="0">
                          <a:solidFill>
                            <a:schemeClr val="accent1"/>
                          </a:solidFill>
                        </a:rPr>
                        <a:t>Automic</a:t>
                      </a:r>
                      <a:r>
                        <a:rPr lang="en-US" sz="1200" b="0" baseline="0" smtClean="0">
                          <a:solidFill>
                            <a:schemeClr val="accent1"/>
                          </a:solidFill>
                        </a:rPr>
                        <a:t> </a:t>
                      </a:r>
                      <a:br>
                        <a:rPr lang="en-US" sz="1200" b="0" baseline="0" smtClean="0">
                          <a:solidFill>
                            <a:schemeClr val="accent1"/>
                          </a:solidFill>
                        </a:rPr>
                      </a:br>
                      <a:r>
                        <a:rPr lang="en-US" sz="1200" b="0" baseline="0" smtClean="0">
                          <a:solidFill>
                            <a:schemeClr val="accent1"/>
                          </a:solidFill>
                        </a:rPr>
                        <a:t>(</a:t>
                      </a:r>
                      <a:r>
                        <a:rPr lang="en-US" sz="1200" b="0" baseline="0" dirty="0" smtClean="0">
                          <a:solidFill>
                            <a:schemeClr val="accent1"/>
                          </a:solidFill>
                        </a:rPr>
                        <a:t>UC4)</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6213">
                        <a:buFont typeface="Wingdings" pitchFamily="2" charset="2"/>
                        <a:buChar char="§"/>
                      </a:pPr>
                      <a:r>
                        <a:rPr lang="en-US" sz="1000" dirty="0" smtClean="0"/>
                        <a:t>Mature Automation Backend</a:t>
                      </a:r>
                    </a:p>
                    <a:p>
                      <a:pPr marL="268288" indent="-176213">
                        <a:buFont typeface="Wingdings" pitchFamily="2" charset="2"/>
                        <a:buChar char="§"/>
                      </a:pPr>
                      <a:r>
                        <a:rPr lang="en-US" sz="1000" dirty="0" smtClean="0"/>
                        <a:t>WA Customer Base</a:t>
                      </a:r>
                    </a:p>
                    <a:p>
                      <a:pPr marL="268288" indent="-176213">
                        <a:buFont typeface="Wingdings" pitchFamily="2" charset="2"/>
                        <a:buChar char="§"/>
                      </a:pPr>
                      <a:r>
                        <a:rPr lang="en-US" sz="1000" dirty="0" smtClean="0"/>
                        <a:t>Configuration Management</a:t>
                      </a:r>
                    </a:p>
                    <a:p>
                      <a:pPr marL="268288"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6213" indent="-176213">
                        <a:buFont typeface="Wingdings" pitchFamily="2" charset="2"/>
                        <a:buChar char="§"/>
                      </a:pPr>
                      <a:r>
                        <a:rPr lang="en-US" sz="1000" dirty="0" smtClean="0"/>
                        <a:t>Mature Automation Backend</a:t>
                      </a:r>
                    </a:p>
                    <a:p>
                      <a:pPr marL="176213" indent="-176213">
                        <a:buFont typeface="Wingdings" pitchFamily="2" charset="2"/>
                        <a:buChar char="§"/>
                      </a:pPr>
                      <a:r>
                        <a:rPr lang="en-US" sz="1000" dirty="0" smtClean="0"/>
                        <a:t>WA Customer Base</a:t>
                      </a:r>
                    </a:p>
                    <a:p>
                      <a:pPr marL="176213" indent="-176213">
                        <a:buFont typeface="Wingdings" pitchFamily="2" charset="2"/>
                        <a:buChar char="§"/>
                      </a:pPr>
                      <a:r>
                        <a:rPr lang="en-US" sz="1000" dirty="0" smtClean="0"/>
                        <a:t>Configuration Management</a:t>
                      </a:r>
                    </a:p>
                    <a:p>
                      <a:pPr marL="176213"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err="1" smtClean="0">
                          <a:solidFill>
                            <a:schemeClr val="accent1"/>
                          </a:solidFill>
                        </a:rPr>
                        <a:t>XebiaLabs</a:t>
                      </a:r>
                      <a:r>
                        <a:rPr lang="en-US" sz="1200" b="0" smtClean="0">
                          <a:solidFill>
                            <a:schemeClr val="accent1"/>
                          </a:solidFill>
                        </a:rPr>
                        <a:t> </a:t>
                      </a:r>
                      <a:br>
                        <a:rPr lang="en-US" sz="1200" b="0" smtClean="0">
                          <a:solidFill>
                            <a:schemeClr val="accent1"/>
                          </a:solidFill>
                        </a:rPr>
                      </a:br>
                      <a:r>
                        <a:rPr lang="en-US" sz="1200" b="0" smtClean="0">
                          <a:solidFill>
                            <a:schemeClr val="accent1"/>
                          </a:solidFill>
                        </a:rPr>
                        <a:t>DeployIT</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Good</a:t>
                      </a:r>
                      <a:r>
                        <a:rPr lang="en-US" sz="1000" kern="1200" baseline="0" dirty="0" smtClean="0">
                          <a:solidFill>
                            <a:schemeClr val="tx1">
                              <a:lumMod val="95000"/>
                              <a:lumOff val="5000"/>
                            </a:schemeClr>
                          </a:solidFill>
                          <a:latin typeface="+mn-lt"/>
                          <a:ea typeface="+mn-ea"/>
                          <a:cs typeface="+mn-cs"/>
                        </a:rPr>
                        <a:t> presence in </a:t>
                      </a:r>
                      <a:r>
                        <a:rPr lang="en-US" sz="1000" kern="1200" baseline="0" dirty="0" err="1" smtClean="0">
                          <a:solidFill>
                            <a:schemeClr val="tx1">
                              <a:lumMod val="95000"/>
                              <a:lumOff val="5000"/>
                            </a:schemeClr>
                          </a:solidFill>
                          <a:latin typeface="+mn-lt"/>
                          <a:ea typeface="+mn-ea"/>
                          <a:cs typeface="+mn-cs"/>
                        </a:rPr>
                        <a:t>dev</a:t>
                      </a:r>
                      <a:r>
                        <a:rPr lang="en-US" sz="1000" kern="1200" baseline="0" dirty="0" smtClean="0">
                          <a:solidFill>
                            <a:schemeClr val="tx1">
                              <a:lumMod val="95000"/>
                              <a:lumOff val="5000"/>
                            </a:schemeClr>
                          </a:solidFill>
                          <a:latin typeface="+mn-lt"/>
                          <a:ea typeface="+mn-ea"/>
                          <a:cs typeface="+mn-cs"/>
                        </a:rPr>
                        <a:t> community</a:t>
                      </a:r>
                    </a:p>
                    <a:p>
                      <a:pPr marL="268288"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Stresses agentless technology as </a:t>
                      </a:r>
                      <a:r>
                        <a:rPr lang="en-US" sz="1000" kern="1200" baseline="0" smtClean="0">
                          <a:solidFill>
                            <a:schemeClr val="tx1">
                              <a:lumMod val="95000"/>
                              <a:lumOff val="5000"/>
                            </a:schemeClr>
                          </a:solidFill>
                          <a:latin typeface="+mn-lt"/>
                          <a:ea typeface="+mn-ea"/>
                          <a:cs typeface="+mn-cs"/>
                        </a:rPr>
                        <a:t>an advantage</a:t>
                      </a: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Agentless</a:t>
                      </a:r>
                      <a:r>
                        <a:rPr lang="en-US" sz="1000" kern="1200" baseline="0" dirty="0" smtClean="0">
                          <a:solidFill>
                            <a:schemeClr val="tx1">
                              <a:lumMod val="95000"/>
                              <a:lumOff val="5000"/>
                            </a:schemeClr>
                          </a:solidFill>
                          <a:latin typeface="+mn-lt"/>
                          <a:ea typeface="+mn-ea"/>
                          <a:cs typeface="+mn-cs"/>
                        </a:rPr>
                        <a:t> implementation is less secure, less scalable</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Small company, immature product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r h="850945">
                <a:tc>
                  <a:txBody>
                    <a:bodyPr/>
                    <a:lstStyle/>
                    <a:p>
                      <a:pPr algn="ctr"/>
                      <a:r>
                        <a:rPr lang="en-US" sz="1200" b="0" dirty="0" smtClean="0">
                          <a:solidFill>
                            <a:schemeClr val="accent1"/>
                          </a:solidFill>
                        </a:rPr>
                        <a:t>BMC Application Management</a:t>
                      </a:r>
                      <a:r>
                        <a:rPr lang="en-US" sz="1200" b="0" baseline="0" dirty="0" smtClean="0">
                          <a:solidFill>
                            <a:schemeClr val="accent1"/>
                          </a:solidFill>
                        </a:rPr>
                        <a:t> Suite</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268288" indent="-171450" algn="l" defTabSz="457200" rtl="0" eaLnBrk="1" latinLnBrk="0" hangingPunct="1">
                        <a:buFont typeface="Wingdings" panose="05000000000000000000" pitchFamily="2" charset="2"/>
                        <a:buChar char="§"/>
                      </a:pPr>
                      <a:r>
                        <a:rPr lang="en-US" sz="1000" kern="1200" dirty="0" err="1" smtClean="0">
                          <a:solidFill>
                            <a:schemeClr val="tx1">
                              <a:lumMod val="95000"/>
                              <a:lumOff val="5000"/>
                            </a:schemeClr>
                          </a:solidFill>
                          <a:latin typeface="+mn-lt"/>
                          <a:ea typeface="+mn-ea"/>
                          <a:cs typeface="+mn-cs"/>
                        </a:rPr>
                        <a:t>WebSphere</a:t>
                      </a:r>
                      <a:r>
                        <a:rPr lang="en-US" sz="1000" kern="1200" dirty="0" smtClean="0">
                          <a:solidFill>
                            <a:schemeClr val="tx1">
                              <a:lumMod val="95000"/>
                              <a:lumOff val="5000"/>
                            </a:schemeClr>
                          </a:solidFill>
                          <a:latin typeface="+mn-lt"/>
                          <a:ea typeface="+mn-ea"/>
                          <a:cs typeface="+mn-cs"/>
                        </a:rPr>
                        <a:t>/</a:t>
                      </a:r>
                      <a:r>
                        <a:rPr lang="en-US" sz="1000" kern="1200" dirty="0" err="1" smtClean="0">
                          <a:solidFill>
                            <a:schemeClr val="tx1">
                              <a:lumMod val="95000"/>
                              <a:lumOff val="5000"/>
                            </a:schemeClr>
                          </a:solidFill>
                          <a:latin typeface="+mn-lt"/>
                          <a:ea typeface="+mn-ea"/>
                          <a:cs typeface="+mn-cs"/>
                        </a:rPr>
                        <a:t>WebLogic</a:t>
                      </a:r>
                      <a:r>
                        <a:rPr lang="en-US" sz="1000" kern="1200" baseline="0" dirty="0" smtClean="0">
                          <a:solidFill>
                            <a:schemeClr val="tx1">
                              <a:lumMod val="95000"/>
                              <a:lumOff val="5000"/>
                            </a:schemeClr>
                          </a:solidFill>
                          <a:latin typeface="+mn-lt"/>
                          <a:ea typeface="+mn-ea"/>
                          <a:cs typeface="+mn-cs"/>
                        </a:rPr>
                        <a:t> Actions</a:t>
                      </a:r>
                    </a:p>
                    <a:p>
                      <a:pPr marL="268288" indent="-171450" algn="l" defTabSz="457200" rtl="0" eaLnBrk="1" latinLnBrk="0" hangingPunct="1">
                        <a:buFont typeface="Wingdings" panose="05000000000000000000" pitchFamily="2" charset="2"/>
                        <a:buChar char="§"/>
                      </a:pPr>
                      <a:r>
                        <a:rPr lang="en-US" sz="1000" dirty="0" smtClean="0">
                          <a:solidFill>
                            <a:schemeClr val="bg1"/>
                          </a:solidFill>
                          <a:ea typeface="MS PGothic" pitchFamily="34" charset="-128"/>
                        </a:rPr>
                        <a:t>Management layer for provisioning, cloud management, ITSM</a:t>
                      </a:r>
                      <a:endParaRPr lang="en-US" sz="1000" kern="1200" dirty="0" smtClean="0">
                        <a:solidFill>
                          <a:schemeClr val="bg1"/>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Release</a:t>
                      </a:r>
                      <a:r>
                        <a:rPr lang="en-US" sz="1000" kern="1200" baseline="0" dirty="0" smtClean="0">
                          <a:solidFill>
                            <a:schemeClr val="tx1">
                              <a:lumMod val="95000"/>
                              <a:lumOff val="5000"/>
                            </a:schemeClr>
                          </a:solidFill>
                          <a:latin typeface="+mn-lt"/>
                          <a:ea typeface="+mn-ea"/>
                          <a:cs typeface="+mn-cs"/>
                        </a:rPr>
                        <a:t> Automation done through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Lack of focus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Separate products/complicated implementation</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22343A"/>
                    </a:solidFill>
                  </a:tcPr>
                </a:tc>
              </a:tr>
            </a:tbl>
          </a:graphicData>
        </a:graphic>
      </p:graphicFrame>
      <p:sp>
        <p:nvSpPr>
          <p:cNvPr id="3" name="Rectangle 2"/>
          <p:cNvSpPr/>
          <p:nvPr/>
        </p:nvSpPr>
        <p:spPr>
          <a:xfrm>
            <a:off x="268941" y="4595052"/>
            <a:ext cx="8575382" cy="130629"/>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6" name="Rectangle 5"/>
          <p:cNvSpPr/>
          <p:nvPr/>
        </p:nvSpPr>
        <p:spPr>
          <a:xfrm>
            <a:off x="8146569" y="4675734"/>
            <a:ext cx="623688" cy="385443"/>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7" name="Rectangle 6"/>
          <p:cNvSpPr/>
          <p:nvPr/>
        </p:nvSpPr>
        <p:spPr>
          <a:xfrm>
            <a:off x="8644324" y="567520"/>
            <a:ext cx="233510" cy="4108214"/>
          </a:xfrm>
          <a:prstGeom prst="rect">
            <a:avLst/>
          </a:prstGeom>
          <a:solidFill>
            <a:srgbClr val="22343A"/>
          </a:solidFill>
          <a:ln w="38100" cap="flat" cmpd="sng" algn="ctr">
            <a:noFill/>
            <a:prstDash val="solid"/>
          </a:ln>
          <a:effectLst/>
        </p:spPr>
        <p:txBody>
          <a:bodyPr vert="horz" lIns="91440" tIns="91440" rIns="91440" bIns="91440" rtlCol="0" anchor="ctr"/>
          <a:lstStyle/>
          <a:p>
            <a:pPr marL="0" marR="0" indent="0" algn="ctr" defTabSz="914400" eaLnBrk="1" fontAlgn="auto" latinLnBrk="0" hangingPunct="1">
              <a:lnSpc>
                <a:spcPts val="1720"/>
              </a:lnSpc>
              <a:spcBef>
                <a:spcPts val="0"/>
              </a:spcBef>
              <a:spcAft>
                <a:spcPts val="0"/>
              </a:spcAft>
              <a:buClr>
                <a:srgbClr val="FFFFFF"/>
              </a:buClr>
              <a:buSzTx/>
              <a:buFontTx/>
              <a:buNone/>
              <a:tabLst/>
            </a:pPr>
            <a:endParaRPr kumimoji="0" lang="en-US"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endParaRPr>
          </a:p>
        </p:txBody>
      </p:sp>
      <p:sp>
        <p:nvSpPr>
          <p:cNvPr id="8" name="Pentagon 7"/>
          <p:cNvSpPr/>
          <p:nvPr/>
        </p:nvSpPr>
        <p:spPr>
          <a:xfrm>
            <a:off x="1858735" y="657985"/>
            <a:ext cx="1731932" cy="319172"/>
          </a:xfrm>
          <a:prstGeom prst="homePlate">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dirty="0" smtClean="0">
                <a:solidFill>
                  <a:schemeClr val="bg2"/>
                </a:solidFill>
                <a:latin typeface="Calibri" pitchFamily="34" charset="0"/>
                <a:cs typeface="Calibri" pitchFamily="34" charset="0"/>
              </a:rPr>
              <a:t>STRENGTHS</a:t>
            </a:r>
            <a:endParaRPr lang="en-US" sz="1200" b="1" dirty="0">
              <a:solidFill>
                <a:schemeClr val="bg2"/>
              </a:solidFill>
              <a:latin typeface="Calibri" pitchFamily="34" charset="0"/>
              <a:cs typeface="Calibri" pitchFamily="34" charset="0"/>
            </a:endParaRPr>
          </a:p>
        </p:txBody>
      </p:sp>
      <p:sp>
        <p:nvSpPr>
          <p:cNvPr id="9" name="Pentagon 8"/>
          <p:cNvSpPr/>
          <p:nvPr/>
        </p:nvSpPr>
        <p:spPr>
          <a:xfrm>
            <a:off x="3706033" y="657985"/>
            <a:ext cx="1964783" cy="319172"/>
          </a:xfrm>
          <a:prstGeom prst="homePlate">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WEAKNESSES</a:t>
            </a:r>
            <a:endParaRPr lang="en-US" sz="1200" b="1">
              <a:solidFill>
                <a:schemeClr val="bg2"/>
              </a:solidFill>
              <a:latin typeface="Calibri" pitchFamily="34" charset="0"/>
              <a:cs typeface="Calibri" pitchFamily="34" charset="0"/>
            </a:endParaRPr>
          </a:p>
        </p:txBody>
      </p:sp>
      <p:sp>
        <p:nvSpPr>
          <p:cNvPr id="10" name="Pentagon 9"/>
          <p:cNvSpPr/>
          <p:nvPr/>
        </p:nvSpPr>
        <p:spPr>
          <a:xfrm>
            <a:off x="5786182" y="657985"/>
            <a:ext cx="2758463" cy="319172"/>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smtClean="0">
                <a:solidFill>
                  <a:schemeClr val="bg2"/>
                </a:solidFill>
                <a:latin typeface="Calibri" pitchFamily="34" charset="0"/>
                <a:cs typeface="Calibri" pitchFamily="34" charset="0"/>
              </a:rPr>
              <a:t>HOW TO BEAT</a:t>
            </a:r>
            <a:endParaRPr lang="en-US" sz="1200" b="1">
              <a:solidFill>
                <a:schemeClr val="bg2"/>
              </a:solidFill>
              <a:latin typeface="Calibri" pitchFamily="34" charset="0"/>
              <a:cs typeface="Calibri" pitchFamily="34" charset="0"/>
            </a:endParaRPr>
          </a:p>
        </p:txBody>
      </p:sp>
    </p:spTree>
    <p:extLst>
      <p:ext uri="{BB962C8B-B14F-4D97-AF65-F5344CB8AC3E}">
        <p14:creationId xmlns:p14="http://schemas.microsoft.com/office/powerpoint/2010/main" val="81187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 Economy</a:t>
            </a:r>
            <a:endParaRPr lang="en-US" dirty="0"/>
          </a:p>
        </p:txBody>
      </p:sp>
      <p:pic>
        <p:nvPicPr>
          <p:cNvPr id="5" name="Picture 4"/>
          <p:cNvPicPr>
            <a:picLocks noChangeAspect="1"/>
          </p:cNvPicPr>
          <p:nvPr/>
        </p:nvPicPr>
        <p:blipFill>
          <a:blip r:embed="rId2"/>
          <a:stretch>
            <a:fillRect/>
          </a:stretch>
        </p:blipFill>
        <p:spPr>
          <a:xfrm>
            <a:off x="-21912" y="981375"/>
            <a:ext cx="9134475" cy="2847975"/>
          </a:xfrm>
          <a:prstGeom prst="rect">
            <a:avLst/>
          </a:prstGeom>
        </p:spPr>
      </p:pic>
      <p:sp>
        <p:nvSpPr>
          <p:cNvPr id="3" name="Text Placeholder 2"/>
          <p:cNvSpPr>
            <a:spLocks noGrp="1"/>
          </p:cNvSpPr>
          <p:nvPr>
            <p:ph type="body" sz="quarter" idx="10"/>
          </p:nvPr>
        </p:nvSpPr>
        <p:spPr/>
        <p:txBody>
          <a:bodyPr/>
          <a:lstStyle/>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143295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Patrick </a:t>
            </a:r>
            <a:r>
              <a:rPr lang="en-US" dirty="0" err="1" smtClean="0"/>
              <a:t>Debios</a:t>
            </a:r>
            <a:endParaRPr lang="en-US" dirty="0"/>
          </a:p>
        </p:txBody>
      </p:sp>
      <p:sp>
        <p:nvSpPr>
          <p:cNvPr id="3" name="Text Placeholder 2"/>
          <p:cNvSpPr>
            <a:spLocks noGrp="1"/>
          </p:cNvSpPr>
          <p:nvPr>
            <p:ph type="body" sz="quarter" idx="10"/>
          </p:nvPr>
        </p:nvSpPr>
        <p:spPr>
          <a:xfrm>
            <a:off x="6733954" y="3338624"/>
            <a:ext cx="2502195" cy="857692"/>
          </a:xfrm>
        </p:spPr>
        <p:txBody>
          <a:bodyPr/>
          <a:lstStyle/>
          <a:p>
            <a:r>
              <a:rPr lang="en-US" dirty="0" smtClean="0"/>
              <a:t>Infrastructure guys</a:t>
            </a:r>
            <a:endParaRPr lang="en-US" dirty="0"/>
          </a:p>
        </p:txBody>
      </p:sp>
      <p:pic>
        <p:nvPicPr>
          <p:cNvPr id="1026" name="Picture 2" descr="http://itrevolution.com/wp-content/uploads/2012/03/debo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367" y="1236418"/>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497869" y="2241586"/>
            <a:ext cx="351011" cy="905651"/>
          </a:xfrm>
          <a:prstGeom prst="rect">
            <a:avLst/>
          </a:prstGeom>
        </p:spPr>
      </p:pic>
      <p:sp>
        <p:nvSpPr>
          <p:cNvPr id="6" name="Title 1"/>
          <p:cNvSpPr txBox="1">
            <a:spLocks/>
          </p:cNvSpPr>
          <p:nvPr/>
        </p:nvSpPr>
        <p:spPr bwMode="gray">
          <a:xfrm>
            <a:off x="7673374" y="1079802"/>
            <a:ext cx="1189092"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t>Data Assurance </a:t>
            </a:r>
            <a:endParaRPr lang="en-US" dirty="0"/>
          </a:p>
        </p:txBody>
      </p:sp>
      <p:sp>
        <p:nvSpPr>
          <p:cNvPr id="7" name="Title 1"/>
          <p:cNvSpPr txBox="1">
            <a:spLocks/>
          </p:cNvSpPr>
          <p:nvPr/>
        </p:nvSpPr>
        <p:spPr bwMode="gray">
          <a:xfrm>
            <a:off x="5742387" y="1466792"/>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t>Network</a:t>
            </a:r>
            <a:endParaRPr lang="en-US" sz="1800" dirty="0"/>
          </a:p>
        </p:txBody>
      </p:sp>
      <p:sp>
        <p:nvSpPr>
          <p:cNvPr id="8" name="Title 1"/>
          <p:cNvSpPr txBox="1">
            <a:spLocks/>
          </p:cNvSpPr>
          <p:nvPr/>
        </p:nvSpPr>
        <p:spPr bwMode="gray">
          <a:xfrm>
            <a:off x="4492137" y="386526"/>
            <a:ext cx="1479313"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t>Compliance and regulations</a:t>
            </a:r>
            <a:endParaRPr lang="en-US" dirty="0"/>
          </a:p>
        </p:txBody>
      </p:sp>
      <p:grpSp>
        <p:nvGrpSpPr>
          <p:cNvPr id="4" name="Group 3"/>
          <p:cNvGrpSpPr/>
          <p:nvPr/>
        </p:nvGrpSpPr>
        <p:grpSpPr>
          <a:xfrm>
            <a:off x="390534" y="1028477"/>
            <a:ext cx="815460" cy="1833192"/>
            <a:chOff x="904856" y="1270567"/>
            <a:chExt cx="871317" cy="3135704"/>
          </a:xfrm>
        </p:grpSpPr>
        <p:pic>
          <p:nvPicPr>
            <p:cNvPr id="9" name="Picture 8" descr="developer-blue.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39072" y="1270567"/>
              <a:ext cx="528204" cy="711326"/>
            </a:xfrm>
            <a:prstGeom prst="rect">
              <a:avLst/>
            </a:prstGeom>
          </p:spPr>
        </p:pic>
        <p:sp>
          <p:nvSpPr>
            <p:cNvPr id="10" name="TextBox 9"/>
            <p:cNvSpPr txBox="1"/>
            <p:nvPr/>
          </p:nvSpPr>
          <p:spPr>
            <a:xfrm>
              <a:off x="904856" y="1964051"/>
              <a:ext cx="871317" cy="109639"/>
            </a:xfrm>
            <a:prstGeom prst="rect">
              <a:avLst/>
            </a:prstGeom>
            <a:noFill/>
          </p:spPr>
          <p:txBody>
            <a:bodyPr wrap="square" rtlCol="0" anchor="ctr">
              <a:noAutofit/>
            </a:bodyPr>
            <a:lstStyle/>
            <a:p>
              <a:pPr algn="ctr"/>
              <a:r>
                <a:rPr lang="en-US" sz="800" dirty="0" smtClean="0"/>
                <a:t>Developer 1</a:t>
              </a:r>
              <a:endParaRPr lang="en-US" sz="800" dirty="0"/>
            </a:p>
          </p:txBody>
        </p:sp>
        <p:pic>
          <p:nvPicPr>
            <p:cNvPr id="11" name="Picture 10"/>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39072" y="2319217"/>
              <a:ext cx="528204" cy="695922"/>
            </a:xfrm>
            <a:prstGeom prst="rect">
              <a:avLst/>
            </a:prstGeom>
          </p:spPr>
        </p:pic>
        <p:sp>
          <p:nvSpPr>
            <p:cNvPr id="12" name="TextBox 11"/>
            <p:cNvSpPr txBox="1"/>
            <p:nvPr/>
          </p:nvSpPr>
          <p:spPr>
            <a:xfrm>
              <a:off x="934140" y="2998954"/>
              <a:ext cx="812749" cy="126224"/>
            </a:xfrm>
            <a:prstGeom prst="rect">
              <a:avLst/>
            </a:prstGeom>
            <a:noFill/>
          </p:spPr>
          <p:txBody>
            <a:bodyPr wrap="square" rtlCol="0" anchor="ctr">
              <a:noAutofit/>
            </a:bodyPr>
            <a:lstStyle/>
            <a:p>
              <a:pPr algn="ctr"/>
              <a:r>
                <a:rPr lang="en-US" sz="800" dirty="0" smtClean="0"/>
                <a:t>Developer 2</a:t>
              </a:r>
              <a:endParaRPr lang="en-US" sz="800" dirty="0"/>
            </a:p>
          </p:txBody>
        </p:sp>
        <p:pic>
          <p:nvPicPr>
            <p:cNvPr id="13" name="Picture 12"/>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50850" y="3640132"/>
              <a:ext cx="528204" cy="690675"/>
            </a:xfrm>
            <a:prstGeom prst="rect">
              <a:avLst/>
            </a:prstGeom>
          </p:spPr>
        </p:pic>
        <p:sp>
          <p:nvSpPr>
            <p:cNvPr id="14" name="TextBox 13"/>
            <p:cNvSpPr txBox="1"/>
            <p:nvPr/>
          </p:nvSpPr>
          <p:spPr>
            <a:xfrm>
              <a:off x="960713" y="4310690"/>
              <a:ext cx="759603" cy="95581"/>
            </a:xfrm>
            <a:prstGeom prst="rect">
              <a:avLst/>
            </a:prstGeom>
            <a:noFill/>
          </p:spPr>
          <p:txBody>
            <a:bodyPr wrap="square" rtlCol="0" anchor="ctr">
              <a:noAutofit/>
            </a:bodyPr>
            <a:lstStyle/>
            <a:p>
              <a:pPr algn="ctr"/>
              <a:r>
                <a:rPr lang="en-US" sz="800" dirty="0" smtClean="0"/>
                <a:t>Developer n</a:t>
              </a:r>
              <a:endParaRPr lang="en-US" sz="800" dirty="0"/>
            </a:p>
          </p:txBody>
        </p:sp>
      </p:grpSp>
      <p:grpSp>
        <p:nvGrpSpPr>
          <p:cNvPr id="15" name="Group 14"/>
          <p:cNvGrpSpPr/>
          <p:nvPr/>
        </p:nvGrpSpPr>
        <p:grpSpPr>
          <a:xfrm>
            <a:off x="7234331" y="3782418"/>
            <a:ext cx="1015450" cy="717131"/>
            <a:chOff x="7178708" y="2110134"/>
            <a:chExt cx="745586" cy="1308904"/>
          </a:xfrm>
        </p:grpSpPr>
        <p:pic>
          <p:nvPicPr>
            <p:cNvPr id="16" name="Picture 1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7" name="Picture 1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8" name="Picture 1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9" name="Picture 1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20" name="Picture 1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21" name="Picture 2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22" name="Picture 2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23" name="Picture 2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24" name="Picture 2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25" name="Picture 2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26" name="Picture 2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27" name="TextBox 26"/>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smtClean="0"/>
                <a:t>Production</a:t>
              </a:r>
            </a:p>
          </p:txBody>
        </p:sp>
      </p:grpSp>
      <p:sp>
        <p:nvSpPr>
          <p:cNvPr id="29" name="Title 1"/>
          <p:cNvSpPr txBox="1">
            <a:spLocks/>
          </p:cNvSpPr>
          <p:nvPr/>
        </p:nvSpPr>
        <p:spPr bwMode="gray">
          <a:xfrm>
            <a:off x="6748378" y="651310"/>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smtClean="0"/>
              <a:t>Security</a:t>
            </a:r>
            <a:r>
              <a:rPr lang="en-US" dirty="0" smtClean="0"/>
              <a:t>  </a:t>
            </a:r>
            <a:endParaRPr lang="en-US" dirty="0"/>
          </a:p>
        </p:txBody>
      </p:sp>
      <p:sp>
        <p:nvSpPr>
          <p:cNvPr id="28" name="Rectangle 27"/>
          <p:cNvSpPr/>
          <p:nvPr/>
        </p:nvSpPr>
        <p:spPr>
          <a:xfrm>
            <a:off x="6941543" y="3104248"/>
            <a:ext cx="1696939" cy="369332"/>
          </a:xfrm>
          <a:prstGeom prst="rect">
            <a:avLst/>
          </a:prstGeom>
        </p:spPr>
        <p:txBody>
          <a:bodyPr wrap="none">
            <a:spAutoFit/>
          </a:bodyPr>
          <a:lstStyle/>
          <a:p>
            <a:r>
              <a:rPr lang="en-US" dirty="0" smtClean="0"/>
              <a:t>Operations guys</a:t>
            </a:r>
            <a:endParaRPr lang="en-US" dirty="0"/>
          </a:p>
        </p:txBody>
      </p:sp>
      <p:pic>
        <p:nvPicPr>
          <p:cNvPr id="31" name="Picture 30"/>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22774" y="2180286"/>
            <a:ext cx="351011" cy="905651"/>
          </a:xfrm>
          <a:prstGeom prst="rect">
            <a:avLst/>
          </a:prstGeom>
          <a:solidFill>
            <a:srgbClr val="FF0000"/>
          </a:solidFill>
        </p:spPr>
      </p:pic>
      <p:grpSp>
        <p:nvGrpSpPr>
          <p:cNvPr id="30" name="Group 29"/>
          <p:cNvGrpSpPr/>
          <p:nvPr/>
        </p:nvGrpSpPr>
        <p:grpSpPr>
          <a:xfrm>
            <a:off x="774766" y="2930447"/>
            <a:ext cx="7094559" cy="2802027"/>
            <a:chOff x="774766" y="2930447"/>
            <a:chExt cx="7094559" cy="2802027"/>
          </a:xfrm>
        </p:grpSpPr>
        <p:grpSp>
          <p:nvGrpSpPr>
            <p:cNvPr id="32" name="Group 31"/>
            <p:cNvGrpSpPr/>
            <p:nvPr/>
          </p:nvGrpSpPr>
          <p:grpSpPr>
            <a:xfrm>
              <a:off x="1573376" y="2930447"/>
              <a:ext cx="570363" cy="920215"/>
              <a:chOff x="1520740" y="2900050"/>
              <a:chExt cx="570363" cy="920215"/>
            </a:xfrm>
          </p:grpSpPr>
          <p:pic>
            <p:nvPicPr>
              <p:cNvPr id="33" name="Picture 3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520740" y="2900050"/>
                <a:ext cx="453362" cy="504326"/>
              </a:xfrm>
              <a:prstGeom prst="rect">
                <a:avLst/>
              </a:prstGeom>
            </p:spPr>
          </p:pic>
          <p:sp>
            <p:nvSpPr>
              <p:cNvPr id="34" name="TextBox 33"/>
              <p:cNvSpPr txBox="1"/>
              <p:nvPr/>
            </p:nvSpPr>
            <p:spPr>
              <a:xfrm>
                <a:off x="1520740" y="3450933"/>
                <a:ext cx="570363" cy="369332"/>
              </a:xfrm>
              <a:prstGeom prst="rect">
                <a:avLst/>
              </a:prstGeom>
              <a:noFill/>
            </p:spPr>
            <p:txBody>
              <a:bodyPr wrap="none" rtlCol="0">
                <a:spAutoFit/>
              </a:bodyPr>
              <a:lstStyle/>
              <a:p>
                <a:r>
                  <a:rPr lang="en-US" dirty="0" smtClean="0"/>
                  <a:t>DEV</a:t>
                </a:r>
                <a:endParaRPr lang="en-US" dirty="0"/>
              </a:p>
            </p:txBody>
          </p:sp>
        </p:grpSp>
        <p:grpSp>
          <p:nvGrpSpPr>
            <p:cNvPr id="40" name="Group 39"/>
            <p:cNvGrpSpPr/>
            <p:nvPr/>
          </p:nvGrpSpPr>
          <p:grpSpPr>
            <a:xfrm>
              <a:off x="774766" y="3539258"/>
              <a:ext cx="7094559" cy="2193216"/>
              <a:chOff x="982640" y="1357848"/>
              <a:chExt cx="7094559" cy="2921581"/>
            </a:xfrm>
          </p:grpSpPr>
          <p:sp>
            <p:nvSpPr>
              <p:cNvPr id="41" name="Freeform 40"/>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eeform 42"/>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smtClean="0">
                    <a:solidFill>
                      <a:srgbClr val="22343A"/>
                    </a:solidFill>
                  </a:rPr>
                  <a:t>SDLC --Months</a:t>
                </a:r>
                <a:endParaRPr lang="en-US" sz="1200" dirty="0">
                  <a:solidFill>
                    <a:srgbClr val="22343A"/>
                  </a:solidFill>
                </a:endParaRPr>
              </a:p>
            </p:txBody>
          </p:sp>
          <p:pic>
            <p:nvPicPr>
              <p:cNvPr id="44" name="Picture 4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45" name="Picture 4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46" name="Group 45"/>
              <p:cNvGrpSpPr/>
              <p:nvPr/>
            </p:nvGrpSpPr>
            <p:grpSpPr>
              <a:xfrm>
                <a:off x="4343402" y="3664855"/>
                <a:ext cx="655668" cy="554456"/>
                <a:chOff x="4343400" y="3565644"/>
                <a:chExt cx="794446" cy="671812"/>
              </a:xfrm>
            </p:grpSpPr>
            <p:pic>
              <p:nvPicPr>
                <p:cNvPr id="61" name="Picture 6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2" name="Picture 6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47" name="Group 46"/>
              <p:cNvGrpSpPr/>
              <p:nvPr/>
            </p:nvGrpSpPr>
            <p:grpSpPr>
              <a:xfrm>
                <a:off x="5630439" y="3488631"/>
                <a:ext cx="519990" cy="790798"/>
                <a:chOff x="5562600" y="3222174"/>
                <a:chExt cx="655668" cy="997137"/>
              </a:xfrm>
            </p:grpSpPr>
            <p:grpSp>
              <p:nvGrpSpPr>
                <p:cNvPr id="55" name="Group 54"/>
                <p:cNvGrpSpPr/>
                <p:nvPr/>
              </p:nvGrpSpPr>
              <p:grpSpPr>
                <a:xfrm>
                  <a:off x="5562600" y="3664855"/>
                  <a:ext cx="655668" cy="554456"/>
                  <a:chOff x="4343400" y="3565644"/>
                  <a:chExt cx="794446" cy="671812"/>
                </a:xfrm>
              </p:grpSpPr>
              <p:pic>
                <p:nvPicPr>
                  <p:cNvPr id="59" name="Picture 5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60" name="Picture 5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6" name="Group 55"/>
                <p:cNvGrpSpPr/>
                <p:nvPr/>
              </p:nvGrpSpPr>
              <p:grpSpPr>
                <a:xfrm>
                  <a:off x="5562600" y="3222174"/>
                  <a:ext cx="655668" cy="554456"/>
                  <a:chOff x="4343400" y="3565644"/>
                  <a:chExt cx="794446" cy="671812"/>
                </a:xfrm>
              </p:grpSpPr>
              <p:pic>
                <p:nvPicPr>
                  <p:cNvPr id="57" name="Picture 5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8" name="Picture 5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48" name="Group 47"/>
              <p:cNvGrpSpPr/>
              <p:nvPr/>
            </p:nvGrpSpPr>
            <p:grpSpPr>
              <a:xfrm>
                <a:off x="6830787" y="3488631"/>
                <a:ext cx="519990" cy="790798"/>
                <a:chOff x="5562600" y="3222174"/>
                <a:chExt cx="655668" cy="997137"/>
              </a:xfrm>
            </p:grpSpPr>
            <p:grpSp>
              <p:nvGrpSpPr>
                <p:cNvPr id="49" name="Group 48"/>
                <p:cNvGrpSpPr/>
                <p:nvPr/>
              </p:nvGrpSpPr>
              <p:grpSpPr>
                <a:xfrm>
                  <a:off x="5562600" y="3664855"/>
                  <a:ext cx="655668" cy="554456"/>
                  <a:chOff x="4343400" y="3565644"/>
                  <a:chExt cx="794446" cy="671812"/>
                </a:xfrm>
              </p:grpSpPr>
              <p:pic>
                <p:nvPicPr>
                  <p:cNvPr id="53" name="Picture 5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4" name="Picture 5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50" name="Group 49"/>
                <p:cNvGrpSpPr/>
                <p:nvPr/>
              </p:nvGrpSpPr>
              <p:grpSpPr>
                <a:xfrm>
                  <a:off x="5562600" y="3222174"/>
                  <a:ext cx="655668" cy="554456"/>
                  <a:chOff x="4343400" y="3565644"/>
                  <a:chExt cx="794446" cy="671812"/>
                </a:xfrm>
              </p:grpSpPr>
              <p:pic>
                <p:nvPicPr>
                  <p:cNvPr id="51" name="Picture 5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52" name="Picture 5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63" name="TextBox 62"/>
            <p:cNvSpPr txBox="1"/>
            <p:nvPr/>
          </p:nvSpPr>
          <p:spPr>
            <a:xfrm>
              <a:off x="2496201" y="4038773"/>
              <a:ext cx="1567322" cy="369332"/>
            </a:xfrm>
            <a:prstGeom prst="rect">
              <a:avLst/>
            </a:prstGeom>
            <a:noFill/>
          </p:spPr>
          <p:txBody>
            <a:bodyPr wrap="square" rtlCol="0">
              <a:spAutoFit/>
            </a:bodyPr>
            <a:lstStyle/>
            <a:p>
              <a:r>
                <a:rPr lang="en-US" dirty="0" smtClean="0"/>
                <a:t>QA</a:t>
              </a:r>
              <a:endParaRPr lang="en-US" dirty="0"/>
            </a:p>
          </p:txBody>
        </p:sp>
        <p:sp>
          <p:nvSpPr>
            <p:cNvPr id="64" name="TextBox 63"/>
            <p:cNvSpPr txBox="1"/>
            <p:nvPr/>
          </p:nvSpPr>
          <p:spPr>
            <a:xfrm>
              <a:off x="5017536" y="3904669"/>
              <a:ext cx="582211" cy="369332"/>
            </a:xfrm>
            <a:prstGeom prst="rect">
              <a:avLst/>
            </a:prstGeom>
            <a:noFill/>
          </p:spPr>
          <p:txBody>
            <a:bodyPr wrap="none" rtlCol="0">
              <a:spAutoFit/>
            </a:bodyPr>
            <a:lstStyle/>
            <a:p>
              <a:r>
                <a:rPr lang="en-US" dirty="0" smtClean="0"/>
                <a:t>UAT</a:t>
              </a:r>
              <a:endParaRPr lang="en-US" dirty="0"/>
            </a:p>
          </p:txBody>
        </p:sp>
        <p:sp>
          <p:nvSpPr>
            <p:cNvPr id="65" name="TextBox 64"/>
            <p:cNvSpPr txBox="1"/>
            <p:nvPr/>
          </p:nvSpPr>
          <p:spPr>
            <a:xfrm>
              <a:off x="6189728" y="4005829"/>
              <a:ext cx="648021" cy="369332"/>
            </a:xfrm>
            <a:prstGeom prst="rect">
              <a:avLst/>
            </a:prstGeom>
            <a:noFill/>
          </p:spPr>
          <p:txBody>
            <a:bodyPr wrap="none" rtlCol="0">
              <a:spAutoFit/>
            </a:bodyPr>
            <a:lstStyle/>
            <a:p>
              <a:r>
                <a:rPr lang="en-US" dirty="0" smtClean="0"/>
                <a:t>PERF</a:t>
              </a:r>
              <a:endParaRPr lang="en-US" dirty="0"/>
            </a:p>
          </p:txBody>
        </p:sp>
        <p:pic>
          <p:nvPicPr>
            <p:cNvPr id="66" name="Picture 6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92964" y="3516073"/>
              <a:ext cx="374166" cy="416227"/>
            </a:xfrm>
            <a:prstGeom prst="rect">
              <a:avLst/>
            </a:prstGeom>
          </p:spPr>
        </p:pic>
        <p:pic>
          <p:nvPicPr>
            <p:cNvPr id="67" name="Picture 6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62937" y="3591337"/>
              <a:ext cx="374166" cy="416227"/>
            </a:xfrm>
            <a:prstGeom prst="rect">
              <a:avLst/>
            </a:prstGeom>
          </p:spPr>
        </p:pic>
        <p:pic>
          <p:nvPicPr>
            <p:cNvPr id="68" name="Picture 6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200719" y="3578617"/>
              <a:ext cx="374166" cy="416227"/>
            </a:xfrm>
            <a:prstGeom prst="rect">
              <a:avLst/>
            </a:prstGeom>
          </p:spPr>
        </p:pic>
        <p:pic>
          <p:nvPicPr>
            <p:cNvPr id="69" name="Picture 6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463583" y="3163345"/>
              <a:ext cx="374166" cy="416227"/>
            </a:xfrm>
            <a:prstGeom prst="rect">
              <a:avLst/>
            </a:prstGeom>
          </p:spPr>
        </p:pic>
        <p:pic>
          <p:nvPicPr>
            <p:cNvPr id="70" name="Picture 6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194255" y="3267505"/>
              <a:ext cx="374166" cy="416227"/>
            </a:xfrm>
            <a:prstGeom prst="rect">
              <a:avLst/>
            </a:prstGeom>
          </p:spPr>
        </p:pic>
        <p:pic>
          <p:nvPicPr>
            <p:cNvPr id="71" name="Picture 7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422262" y="3550243"/>
              <a:ext cx="374166" cy="416227"/>
            </a:xfrm>
            <a:prstGeom prst="rect">
              <a:avLst/>
            </a:prstGeom>
          </p:spPr>
        </p:pic>
        <p:pic>
          <p:nvPicPr>
            <p:cNvPr id="72" name="Picture 7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658065" y="3608902"/>
              <a:ext cx="453362" cy="504326"/>
            </a:xfrm>
            <a:prstGeom prst="rect">
              <a:avLst/>
            </a:prstGeom>
          </p:spPr>
        </p:pic>
      </p:grpSp>
      <p:grpSp>
        <p:nvGrpSpPr>
          <p:cNvPr id="74" name="Group 73"/>
          <p:cNvGrpSpPr/>
          <p:nvPr/>
        </p:nvGrpSpPr>
        <p:grpSpPr>
          <a:xfrm>
            <a:off x="3090886" y="4115442"/>
            <a:ext cx="2119884" cy="981834"/>
            <a:chOff x="4763342" y="3510479"/>
            <a:chExt cx="4253581" cy="2955127"/>
          </a:xfrm>
        </p:grpSpPr>
        <p:sp>
          <p:nvSpPr>
            <p:cNvPr id="75" name="Rounded Rectangle 74"/>
            <p:cNvSpPr/>
            <p:nvPr/>
          </p:nvSpPr>
          <p:spPr bwMode="auto">
            <a:xfrm>
              <a:off x="4940370" y="3510479"/>
              <a:ext cx="3860923" cy="2560320"/>
            </a:xfrm>
            <a:prstGeom prst="roundRect">
              <a:avLst>
                <a:gd name="adj" fmla="val 3762"/>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1" hangingPunct="1">
                <a:defRPr/>
              </a:pPr>
              <a:endParaRPr lang="en-US"/>
            </a:p>
          </p:txBody>
        </p:sp>
        <p:pic>
          <p:nvPicPr>
            <p:cNvPr id="76" name="Picture 75" descr="http://www.telecitygroup.com/designimages/amazon_web_service_thumbnai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3187" y="4427101"/>
              <a:ext cx="1207145" cy="468462"/>
            </a:xfrm>
            <a:prstGeom prst="rect">
              <a:avLst/>
            </a:prstGeom>
            <a:noFill/>
          </p:spPr>
        </p:pic>
        <p:pic>
          <p:nvPicPr>
            <p:cNvPr id="77" name="Picture 76" descr="http://upload.wikimedia.org/wikipedia/fr/2/2f/Equinix-logo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82140" y="4342395"/>
              <a:ext cx="995953" cy="439581"/>
            </a:xfrm>
            <a:prstGeom prst="rect">
              <a:avLst/>
            </a:prstGeom>
            <a:noFill/>
          </p:spPr>
        </p:pic>
        <p:pic>
          <p:nvPicPr>
            <p:cNvPr id="78" name="Picture 77" descr="https://gigapple.files.wordpress.com/2009/02/verizon-logo-470x310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47245" y="3607460"/>
              <a:ext cx="1225686" cy="589955"/>
            </a:xfrm>
            <a:prstGeom prst="rect">
              <a:avLst/>
            </a:prstGeom>
            <a:noFill/>
            <a:ln w="9525">
              <a:noFill/>
              <a:miter lim="800000"/>
              <a:headEnd/>
              <a:tailEnd/>
            </a:ln>
          </p:spPr>
        </p:pic>
        <p:pic>
          <p:nvPicPr>
            <p:cNvPr id="79" name="Picture 78" descr="Google Cloud Platform">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70788" y="4994273"/>
              <a:ext cx="2492960" cy="284204"/>
            </a:xfrm>
            <a:prstGeom prst="rect">
              <a:avLst/>
            </a:prstGeom>
            <a:noFill/>
          </p:spPr>
        </p:pic>
        <p:pic>
          <p:nvPicPr>
            <p:cNvPr id="80" name="Picture 7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30615" y="3621893"/>
              <a:ext cx="1099404" cy="690026"/>
            </a:xfrm>
            <a:prstGeom prst="rect">
              <a:avLst/>
            </a:prstGeom>
            <a:noFill/>
            <a:ln w="9525">
              <a:noFill/>
              <a:miter lim="800000"/>
              <a:headEnd/>
              <a:tailEnd/>
            </a:ln>
          </p:spPr>
        </p:pic>
        <p:pic>
          <p:nvPicPr>
            <p:cNvPr id="81" name="Picture 8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22531" y="4889261"/>
              <a:ext cx="1212834" cy="426329"/>
            </a:xfrm>
            <a:prstGeom prst="rect">
              <a:avLst/>
            </a:prstGeom>
          </p:spPr>
        </p:pic>
        <p:pic>
          <p:nvPicPr>
            <p:cNvPr id="82" name="Picture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46190" y="5281096"/>
              <a:ext cx="1173062" cy="566556"/>
            </a:xfrm>
            <a:prstGeom prst="rect">
              <a:avLst/>
            </a:prstGeom>
          </p:spPr>
        </p:pic>
        <p:pic>
          <p:nvPicPr>
            <p:cNvPr id="83" name="Picture 82"/>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7419145" y="3937777"/>
              <a:ext cx="1336298" cy="354638"/>
            </a:xfrm>
            <a:prstGeom prst="rect">
              <a:avLst/>
            </a:prstGeom>
          </p:spPr>
        </p:pic>
        <p:pic>
          <p:nvPicPr>
            <p:cNvPr id="84" name="Picture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88995" y="4560107"/>
              <a:ext cx="1152923" cy="243843"/>
            </a:xfrm>
            <a:prstGeom prst="rect">
              <a:avLst/>
            </a:prstGeom>
          </p:spPr>
        </p:pic>
        <p:sp>
          <p:nvSpPr>
            <p:cNvPr id="85" name="Freeform 84"/>
            <p:cNvSpPr>
              <a:spLocks noChangeAspect="1"/>
            </p:cNvSpPr>
            <p:nvPr/>
          </p:nvSpPr>
          <p:spPr>
            <a:xfrm>
              <a:off x="7384030" y="5459766"/>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smtClean="0"/>
                <a:t>Cloud</a:t>
              </a:r>
            </a:p>
          </p:txBody>
        </p:sp>
        <p:sp>
          <p:nvSpPr>
            <p:cNvPr id="86" name="Freeform 85"/>
            <p:cNvSpPr>
              <a:spLocks noChangeAspect="1"/>
            </p:cNvSpPr>
            <p:nvPr/>
          </p:nvSpPr>
          <p:spPr>
            <a:xfrm>
              <a:off x="4763342" y="5448887"/>
              <a:ext cx="1632893" cy="1005840"/>
            </a:xfrm>
            <a:custGeom>
              <a:avLst/>
              <a:gdLst>
                <a:gd name="connsiteX0" fmla="*/ 674928 w 1665725"/>
                <a:gd name="connsiteY0" fmla="*/ 0 h 1026066"/>
                <a:gd name="connsiteX1" fmla="*/ 979357 w 1665725"/>
                <a:gd name="connsiteY1" fmla="*/ 161864 h 1026066"/>
                <a:gd name="connsiteX2" fmla="*/ 997913 w 1665725"/>
                <a:gd name="connsiteY2" fmla="*/ 196049 h 1026066"/>
                <a:gd name="connsiteX3" fmla="*/ 1027202 w 1665725"/>
                <a:gd name="connsiteY3" fmla="*/ 171884 h 1026066"/>
                <a:gd name="connsiteX4" fmla="*/ 1174934 w 1665725"/>
                <a:gd name="connsiteY4" fmla="*/ 126758 h 1026066"/>
                <a:gd name="connsiteX5" fmla="*/ 1439161 w 1665725"/>
                <a:gd name="connsiteY5" fmla="*/ 390985 h 1026066"/>
                <a:gd name="connsiteX6" fmla="*/ 1438961 w 1665725"/>
                <a:gd name="connsiteY6" fmla="*/ 391977 h 1026066"/>
                <a:gd name="connsiteX7" fmla="*/ 1466929 w 1665725"/>
                <a:gd name="connsiteY7" fmla="*/ 400659 h 1026066"/>
                <a:gd name="connsiteX8" fmla="*/ 1665725 w 1665725"/>
                <a:gd name="connsiteY8" fmla="*/ 700573 h 1026066"/>
                <a:gd name="connsiteX9" fmla="*/ 1405830 w 1665725"/>
                <a:gd name="connsiteY9" fmla="*/ 1019453 h 1026066"/>
                <a:gd name="connsiteX10" fmla="*/ 1389352 w 1665725"/>
                <a:gd name="connsiteY10" fmla="*/ 1021114 h 1026066"/>
                <a:gd name="connsiteX11" fmla="*/ 1389352 w 1665725"/>
                <a:gd name="connsiteY11" fmla="*/ 1026065 h 1026066"/>
                <a:gd name="connsiteX12" fmla="*/ 1340242 w 1665725"/>
                <a:gd name="connsiteY12" fmla="*/ 1026065 h 1026066"/>
                <a:gd name="connsiteX13" fmla="*/ 1340232 w 1665725"/>
                <a:gd name="connsiteY13" fmla="*/ 1026066 h 1026066"/>
                <a:gd name="connsiteX14" fmla="*/ 1340222 w 1665725"/>
                <a:gd name="connsiteY14" fmla="*/ 1026065 h 1026066"/>
                <a:gd name="connsiteX15" fmla="*/ 325503 w 1665725"/>
                <a:gd name="connsiteY15" fmla="*/ 1026065 h 1026066"/>
                <a:gd name="connsiteX16" fmla="*/ 325493 w 1665725"/>
                <a:gd name="connsiteY16" fmla="*/ 1026066 h 1026066"/>
                <a:gd name="connsiteX17" fmla="*/ 325483 w 1665725"/>
                <a:gd name="connsiteY17" fmla="*/ 1026065 h 1026066"/>
                <a:gd name="connsiteX18" fmla="*/ 307800 w 1665725"/>
                <a:gd name="connsiteY18" fmla="*/ 1026065 h 1026066"/>
                <a:gd name="connsiteX19" fmla="*/ 307800 w 1665725"/>
                <a:gd name="connsiteY19" fmla="*/ 1024283 h 1026066"/>
                <a:gd name="connsiteX20" fmla="*/ 259895 w 1665725"/>
                <a:gd name="connsiteY20" fmla="*/ 1019453 h 1026066"/>
                <a:gd name="connsiteX21" fmla="*/ 0 w 1665725"/>
                <a:gd name="connsiteY21" fmla="*/ 700573 h 1026066"/>
                <a:gd name="connsiteX22" fmla="*/ 259895 w 1665725"/>
                <a:gd name="connsiteY22" fmla="*/ 381693 h 1026066"/>
                <a:gd name="connsiteX23" fmla="*/ 307800 w 1665725"/>
                <a:gd name="connsiteY23" fmla="*/ 376864 h 1026066"/>
                <a:gd name="connsiteX24" fmla="*/ 307800 w 1665725"/>
                <a:gd name="connsiteY24" fmla="*/ 375080 h 1026066"/>
                <a:gd name="connsiteX25" fmla="*/ 308601 w 1665725"/>
                <a:gd name="connsiteY25" fmla="*/ 375080 h 1026066"/>
                <a:gd name="connsiteX26" fmla="*/ 307799 w 1665725"/>
                <a:gd name="connsiteY26" fmla="*/ 367129 h 1026066"/>
                <a:gd name="connsiteX27" fmla="*/ 674928 w 1665725"/>
                <a:gd name="connsiteY27" fmla="*/ 0 h 102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5725" h="1026066">
                  <a:moveTo>
                    <a:pt x="674928" y="0"/>
                  </a:moveTo>
                  <a:cubicBezTo>
                    <a:pt x="801653" y="0"/>
                    <a:pt x="913382" y="64207"/>
                    <a:pt x="979357" y="161864"/>
                  </a:cubicBezTo>
                  <a:lnTo>
                    <a:pt x="997913" y="196049"/>
                  </a:lnTo>
                  <a:lnTo>
                    <a:pt x="1027202" y="171884"/>
                  </a:lnTo>
                  <a:cubicBezTo>
                    <a:pt x="1069373" y="143394"/>
                    <a:pt x="1120211" y="126758"/>
                    <a:pt x="1174934" y="126758"/>
                  </a:cubicBezTo>
                  <a:cubicBezTo>
                    <a:pt x="1320863" y="126758"/>
                    <a:pt x="1439161" y="245056"/>
                    <a:pt x="1439161" y="390985"/>
                  </a:cubicBezTo>
                  <a:lnTo>
                    <a:pt x="1438961" y="391977"/>
                  </a:lnTo>
                  <a:lnTo>
                    <a:pt x="1466929" y="400659"/>
                  </a:lnTo>
                  <a:cubicBezTo>
                    <a:pt x="1583753" y="450071"/>
                    <a:pt x="1665725" y="565749"/>
                    <a:pt x="1665725" y="700573"/>
                  </a:cubicBezTo>
                  <a:cubicBezTo>
                    <a:pt x="1665725" y="857867"/>
                    <a:pt x="1554152" y="989102"/>
                    <a:pt x="1405830" y="1019453"/>
                  </a:cubicBezTo>
                  <a:lnTo>
                    <a:pt x="1389352" y="1021114"/>
                  </a:lnTo>
                  <a:lnTo>
                    <a:pt x="1389352" y="1026065"/>
                  </a:lnTo>
                  <a:lnTo>
                    <a:pt x="1340242" y="1026065"/>
                  </a:lnTo>
                  <a:lnTo>
                    <a:pt x="1340232" y="1026066"/>
                  </a:lnTo>
                  <a:lnTo>
                    <a:pt x="1340222" y="1026065"/>
                  </a:lnTo>
                  <a:lnTo>
                    <a:pt x="325503" y="1026065"/>
                  </a:lnTo>
                  <a:lnTo>
                    <a:pt x="325493" y="1026066"/>
                  </a:lnTo>
                  <a:lnTo>
                    <a:pt x="325483" y="1026065"/>
                  </a:lnTo>
                  <a:lnTo>
                    <a:pt x="307800" y="1026065"/>
                  </a:lnTo>
                  <a:lnTo>
                    <a:pt x="307800" y="1024283"/>
                  </a:lnTo>
                  <a:lnTo>
                    <a:pt x="259895" y="1019453"/>
                  </a:lnTo>
                  <a:cubicBezTo>
                    <a:pt x="111573" y="989102"/>
                    <a:pt x="0" y="857868"/>
                    <a:pt x="0" y="700573"/>
                  </a:cubicBezTo>
                  <a:cubicBezTo>
                    <a:pt x="0" y="543279"/>
                    <a:pt x="111573" y="412044"/>
                    <a:pt x="259895" y="381693"/>
                  </a:cubicBezTo>
                  <a:lnTo>
                    <a:pt x="307800" y="376864"/>
                  </a:lnTo>
                  <a:lnTo>
                    <a:pt x="307800" y="375080"/>
                  </a:lnTo>
                  <a:lnTo>
                    <a:pt x="308601" y="375080"/>
                  </a:lnTo>
                  <a:lnTo>
                    <a:pt x="307799" y="367129"/>
                  </a:lnTo>
                  <a:cubicBezTo>
                    <a:pt x="307799" y="164369"/>
                    <a:pt x="472168" y="0"/>
                    <a:pt x="674928" y="0"/>
                  </a:cubicBezTo>
                  <a:close/>
                </a:path>
              </a:pathLst>
            </a:custGeom>
            <a:solidFill>
              <a:schemeClr val="bg2"/>
            </a:solid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smtClean="0"/>
                <a:t>Elastic</a:t>
              </a:r>
            </a:p>
          </p:txBody>
        </p:sp>
        <p:sp>
          <p:nvSpPr>
            <p:cNvPr id="87" name="TextBox 97"/>
            <p:cNvSpPr txBox="1"/>
            <p:nvPr/>
          </p:nvSpPr>
          <p:spPr>
            <a:xfrm>
              <a:off x="7312440" y="5601289"/>
              <a:ext cx="20225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smtClean="0"/>
                <a:t>*</a:t>
              </a:r>
              <a:endParaRPr lang="en-US" sz="1200" dirty="0"/>
            </a:p>
          </p:txBody>
        </p:sp>
      </p:grpSp>
      <p:grpSp>
        <p:nvGrpSpPr>
          <p:cNvPr id="88" name="Group 87"/>
          <p:cNvGrpSpPr/>
          <p:nvPr/>
        </p:nvGrpSpPr>
        <p:grpSpPr>
          <a:xfrm>
            <a:off x="7956630" y="3822238"/>
            <a:ext cx="1015450" cy="717131"/>
            <a:chOff x="7178708" y="2110134"/>
            <a:chExt cx="745586" cy="1308904"/>
          </a:xfrm>
        </p:grpSpPr>
        <p:pic>
          <p:nvPicPr>
            <p:cNvPr id="89" name="Picture 8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90" name="Picture 8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91" name="Picture 9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92" name="Picture 9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93" name="Picture 9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94" name="Picture 9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95" name="Picture 9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96" name="Picture 9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97" name="Picture 9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98" name="Picture 9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99" name="Picture 9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00" name="TextBox 99"/>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smtClean="0"/>
                <a:t>Production</a:t>
              </a:r>
            </a:p>
          </p:txBody>
        </p:sp>
      </p:grpSp>
      <p:grpSp>
        <p:nvGrpSpPr>
          <p:cNvPr id="101" name="Group 100"/>
          <p:cNvGrpSpPr/>
          <p:nvPr/>
        </p:nvGrpSpPr>
        <p:grpSpPr>
          <a:xfrm>
            <a:off x="8060997" y="4463366"/>
            <a:ext cx="1015450" cy="717131"/>
            <a:chOff x="7178708" y="2110134"/>
            <a:chExt cx="745586" cy="1308904"/>
          </a:xfrm>
        </p:grpSpPr>
        <p:pic>
          <p:nvPicPr>
            <p:cNvPr id="102" name="Picture 10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8" y="2939848"/>
              <a:ext cx="209671" cy="312540"/>
            </a:xfrm>
            <a:prstGeom prst="rect">
              <a:avLst/>
            </a:prstGeom>
          </p:spPr>
        </p:pic>
        <p:pic>
          <p:nvPicPr>
            <p:cNvPr id="103" name="Picture 10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939848"/>
              <a:ext cx="209671" cy="312540"/>
            </a:xfrm>
            <a:prstGeom prst="rect">
              <a:avLst/>
            </a:prstGeom>
          </p:spPr>
        </p:pic>
        <p:pic>
          <p:nvPicPr>
            <p:cNvPr id="104" name="Picture 10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1" y="2660615"/>
              <a:ext cx="209671" cy="312540"/>
            </a:xfrm>
            <a:prstGeom prst="rect">
              <a:avLst/>
            </a:prstGeom>
          </p:spPr>
        </p:pic>
        <p:pic>
          <p:nvPicPr>
            <p:cNvPr id="105" name="Picture 104"/>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1" y="2660615"/>
              <a:ext cx="209671" cy="312540"/>
            </a:xfrm>
            <a:prstGeom prst="rect">
              <a:avLst/>
            </a:prstGeom>
          </p:spPr>
        </p:pic>
        <p:pic>
          <p:nvPicPr>
            <p:cNvPr id="106" name="Picture 10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13" y="2389367"/>
              <a:ext cx="209671" cy="312540"/>
            </a:xfrm>
            <a:prstGeom prst="rect">
              <a:avLst/>
            </a:prstGeom>
          </p:spPr>
        </p:pic>
        <p:pic>
          <p:nvPicPr>
            <p:cNvPr id="107" name="Picture 10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3" y="2389367"/>
              <a:ext cx="209671" cy="312540"/>
            </a:xfrm>
            <a:prstGeom prst="rect">
              <a:avLst/>
            </a:prstGeom>
          </p:spPr>
        </p:pic>
        <p:pic>
          <p:nvPicPr>
            <p:cNvPr id="108" name="Picture 10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78709" y="2110134"/>
              <a:ext cx="209670" cy="312540"/>
            </a:xfrm>
            <a:prstGeom prst="rect">
              <a:avLst/>
            </a:prstGeom>
          </p:spPr>
        </p:pic>
        <p:pic>
          <p:nvPicPr>
            <p:cNvPr id="109" name="Picture 108"/>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354180" y="2110134"/>
              <a:ext cx="209671" cy="312540"/>
            </a:xfrm>
            <a:prstGeom prst="rect">
              <a:avLst/>
            </a:prstGeom>
          </p:spPr>
        </p:pic>
        <p:pic>
          <p:nvPicPr>
            <p:cNvPr id="110" name="Picture 109"/>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0" y="2389367"/>
              <a:ext cx="209671" cy="312540"/>
            </a:xfrm>
            <a:prstGeom prst="rect">
              <a:avLst/>
            </a:prstGeom>
          </p:spPr>
        </p:pic>
        <p:pic>
          <p:nvPicPr>
            <p:cNvPr id="111" name="Picture 11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39153" y="2110134"/>
              <a:ext cx="209671" cy="312540"/>
            </a:xfrm>
            <a:prstGeom prst="rect">
              <a:avLst/>
            </a:prstGeom>
          </p:spPr>
        </p:pic>
        <p:pic>
          <p:nvPicPr>
            <p:cNvPr id="112" name="Picture 111"/>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714623" y="2110134"/>
              <a:ext cx="209671" cy="312540"/>
            </a:xfrm>
            <a:prstGeom prst="rect">
              <a:avLst/>
            </a:prstGeom>
          </p:spPr>
        </p:pic>
        <p:sp>
          <p:nvSpPr>
            <p:cNvPr id="113" name="TextBox 112"/>
            <p:cNvSpPr txBox="1"/>
            <p:nvPr/>
          </p:nvSpPr>
          <p:spPr>
            <a:xfrm>
              <a:off x="7190847" y="3252196"/>
              <a:ext cx="696612" cy="166842"/>
            </a:xfrm>
            <a:prstGeom prst="rect">
              <a:avLst/>
            </a:prstGeom>
            <a:noFill/>
          </p:spPr>
          <p:txBody>
            <a:bodyPr wrap="square" rtlCol="0" anchor="ctr">
              <a:noAutofit/>
            </a:bodyPr>
            <a:lstStyle/>
            <a:p>
              <a:pPr algn="ctr">
                <a:lnSpc>
                  <a:spcPct val="80000"/>
                </a:lnSpc>
              </a:pPr>
              <a:r>
                <a:rPr lang="en-US" sz="900" dirty="0" smtClean="0"/>
                <a:t>Production</a:t>
              </a:r>
            </a:p>
          </p:txBody>
        </p:sp>
      </p:grpSp>
      <p:sp>
        <p:nvSpPr>
          <p:cNvPr id="35" name="AutoShape 2" descr="Image result for repository"/>
          <p:cNvSpPr>
            <a:spLocks noChangeAspect="1" noChangeArrowheads="1"/>
          </p:cNvSpPr>
          <p:nvPr/>
        </p:nvSpPr>
        <p:spPr bwMode="auto">
          <a:xfrm>
            <a:off x="-472128" y="23412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www.infolibcorp.com/gfxs/metadata-management-repository.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87987" y="1079802"/>
            <a:ext cx="830539" cy="82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7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1" presetClass="exit" presetSubtype="0"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1+#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88"/>
                                        </p:tgtEl>
                                        <p:attrNameLst>
                                          <p:attrName>style.visibility</p:attrName>
                                        </p:attrNameLst>
                                      </p:cBhvr>
                                      <p:to>
                                        <p:strVal val="visible"/>
                                      </p:to>
                                    </p:set>
                                    <p:anim calcmode="lin" valueType="num">
                                      <p:cBhvr additive="base">
                                        <p:cTn id="40" dur="500" fill="hold"/>
                                        <p:tgtEl>
                                          <p:spTgt spid="88"/>
                                        </p:tgtEl>
                                        <p:attrNameLst>
                                          <p:attrName>ppt_x</p:attrName>
                                        </p:attrNameLst>
                                      </p:cBhvr>
                                      <p:tavLst>
                                        <p:tav tm="0">
                                          <p:val>
                                            <p:strVal val="1+#ppt_w/2"/>
                                          </p:val>
                                        </p:tav>
                                        <p:tav tm="100000">
                                          <p:val>
                                            <p:strVal val="#ppt_x"/>
                                          </p:val>
                                        </p:tav>
                                      </p:tavLst>
                                    </p:anim>
                                    <p:anim calcmode="lin" valueType="num">
                                      <p:cBhvr additive="base">
                                        <p:cTn id="41"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29"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7" name="Lucy's Famous Chocolate Scene">
            <a:hlinkClick r:id="" action="ppaction://media"/>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30628" y="157880"/>
            <a:ext cx="9013372" cy="5001682"/>
          </a:xfrm>
        </p:spPr>
      </p:pic>
    </p:spTree>
    <p:extLst>
      <p:ext uri="{BB962C8B-B14F-4D97-AF65-F5344CB8AC3E}">
        <p14:creationId xmlns:p14="http://schemas.microsoft.com/office/powerpoint/2010/main" val="12264343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p:cTn id="7"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350" y="298132"/>
            <a:ext cx="907256" cy="1843088"/>
          </a:xfrm>
          <a:prstGeom prst="rect">
            <a:avLst/>
          </a:prstGeom>
        </p:spPr>
      </p:pic>
      <p:pic>
        <p:nvPicPr>
          <p:cNvPr id="3" name="Picture 2"/>
          <p:cNvPicPr>
            <a:picLocks noChangeAspect="1"/>
          </p:cNvPicPr>
          <p:nvPr/>
        </p:nvPicPr>
        <p:blipFill>
          <a:blip r:embed="rId3"/>
          <a:stretch>
            <a:fillRect/>
          </a:stretch>
        </p:blipFill>
        <p:spPr>
          <a:xfrm>
            <a:off x="3069670" y="123110"/>
            <a:ext cx="3364706" cy="892969"/>
          </a:xfrm>
          <a:prstGeom prst="rect">
            <a:avLst/>
          </a:prstGeom>
        </p:spPr>
      </p:pic>
      <p:pic>
        <p:nvPicPr>
          <p:cNvPr id="5" name="Picture 4"/>
          <p:cNvPicPr>
            <a:picLocks noChangeAspect="1"/>
          </p:cNvPicPr>
          <p:nvPr/>
        </p:nvPicPr>
        <p:blipFill>
          <a:blip r:embed="rId4"/>
          <a:stretch>
            <a:fillRect/>
          </a:stretch>
        </p:blipFill>
        <p:spPr>
          <a:xfrm>
            <a:off x="1416605" y="1416129"/>
            <a:ext cx="6257925" cy="1278731"/>
          </a:xfrm>
          <a:prstGeom prst="rect">
            <a:avLst/>
          </a:prstGeom>
        </p:spPr>
      </p:pic>
      <p:pic>
        <p:nvPicPr>
          <p:cNvPr id="6" name="Picture 5"/>
          <p:cNvPicPr>
            <a:picLocks noChangeAspect="1"/>
          </p:cNvPicPr>
          <p:nvPr/>
        </p:nvPicPr>
        <p:blipFill>
          <a:blip r:embed="rId5"/>
          <a:stretch>
            <a:fillRect/>
          </a:stretch>
        </p:blipFill>
        <p:spPr>
          <a:xfrm>
            <a:off x="3328988" y="2859167"/>
            <a:ext cx="2486025" cy="2636044"/>
          </a:xfrm>
          <a:prstGeom prst="rect">
            <a:avLst/>
          </a:prstGeom>
        </p:spPr>
      </p:pic>
      <p:pic>
        <p:nvPicPr>
          <p:cNvPr id="7" name="Picture 6"/>
          <p:cNvPicPr>
            <a:picLocks noChangeAspect="1"/>
          </p:cNvPicPr>
          <p:nvPr/>
        </p:nvPicPr>
        <p:blipFill>
          <a:blip r:embed="rId6"/>
          <a:stretch>
            <a:fillRect/>
          </a:stretch>
        </p:blipFill>
        <p:spPr>
          <a:xfrm>
            <a:off x="743665" y="2080498"/>
            <a:ext cx="7022306" cy="921544"/>
          </a:xfrm>
          <a:prstGeom prst="rect">
            <a:avLst/>
          </a:prstGeom>
        </p:spPr>
      </p:pic>
    </p:spTree>
    <p:extLst>
      <p:ext uri="{BB962C8B-B14F-4D97-AF65-F5344CB8AC3E}">
        <p14:creationId xmlns:p14="http://schemas.microsoft.com/office/powerpoint/2010/main" val="292508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0" y="252412"/>
            <a:ext cx="8618073" cy="3993356"/>
          </a:xfrm>
          <a:prstGeom prst="rect">
            <a:avLst/>
          </a:prstGeom>
        </p:spPr>
      </p:pic>
    </p:spTree>
    <p:extLst>
      <p:ext uri="{BB962C8B-B14F-4D97-AF65-F5344CB8AC3E}">
        <p14:creationId xmlns:p14="http://schemas.microsoft.com/office/powerpoint/2010/main" val="25040685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187" y="108109"/>
            <a:ext cx="8227457" cy="4017645"/>
          </a:xfrm>
          <a:prstGeom prst="rect">
            <a:avLst/>
          </a:prstGeom>
        </p:spPr>
      </p:pic>
      <p:sp>
        <p:nvSpPr>
          <p:cNvPr id="3" name="TextBox 2"/>
          <p:cNvSpPr txBox="1"/>
          <p:nvPr/>
        </p:nvSpPr>
        <p:spPr>
          <a:xfrm>
            <a:off x="488633" y="379571"/>
            <a:ext cx="1303020" cy="300082"/>
          </a:xfrm>
          <a:prstGeom prst="rect">
            <a:avLst/>
          </a:prstGeom>
          <a:noFill/>
        </p:spPr>
        <p:txBody>
          <a:bodyPr wrap="square" rtlCol="0">
            <a:spAutoFit/>
          </a:bodyPr>
          <a:lstStyle/>
          <a:p>
            <a:pPr algn="ctr"/>
            <a:r>
              <a:rPr lang="en-US" sz="1350" dirty="0"/>
              <a:t>DEV</a:t>
            </a:r>
          </a:p>
        </p:txBody>
      </p:sp>
      <p:sp>
        <p:nvSpPr>
          <p:cNvPr id="5" name="TextBox 4"/>
          <p:cNvSpPr txBox="1"/>
          <p:nvPr/>
        </p:nvSpPr>
        <p:spPr>
          <a:xfrm>
            <a:off x="6746557" y="379571"/>
            <a:ext cx="1723073" cy="300082"/>
          </a:xfrm>
          <a:prstGeom prst="rect">
            <a:avLst/>
          </a:prstGeom>
          <a:noFill/>
        </p:spPr>
        <p:txBody>
          <a:bodyPr wrap="square" rtlCol="0">
            <a:spAutoFit/>
          </a:bodyPr>
          <a:lstStyle/>
          <a:p>
            <a:r>
              <a:rPr lang="en-US" sz="1350" dirty="0"/>
              <a:t>OPS</a:t>
            </a:r>
          </a:p>
        </p:txBody>
      </p:sp>
      <p:sp>
        <p:nvSpPr>
          <p:cNvPr id="6" name="TextBox 5"/>
          <p:cNvSpPr txBox="1"/>
          <p:nvPr/>
        </p:nvSpPr>
        <p:spPr>
          <a:xfrm>
            <a:off x="2991803" y="3439953"/>
            <a:ext cx="1035283" cy="300082"/>
          </a:xfrm>
          <a:prstGeom prst="rect">
            <a:avLst/>
          </a:prstGeom>
          <a:noFill/>
        </p:spPr>
        <p:txBody>
          <a:bodyPr wrap="none" rtlCol="0">
            <a:spAutoFit/>
          </a:bodyPr>
          <a:lstStyle/>
          <a:p>
            <a:r>
              <a:rPr lang="en-US" sz="1350" dirty="0"/>
              <a:t>Collaborate </a:t>
            </a:r>
          </a:p>
        </p:txBody>
      </p:sp>
      <p:sp>
        <p:nvSpPr>
          <p:cNvPr id="11" name="TextBox 10"/>
          <p:cNvSpPr txBox="1"/>
          <p:nvPr/>
        </p:nvSpPr>
        <p:spPr>
          <a:xfrm>
            <a:off x="488633" y="1178153"/>
            <a:ext cx="1164037" cy="300082"/>
          </a:xfrm>
          <a:prstGeom prst="rect">
            <a:avLst/>
          </a:prstGeom>
          <a:noFill/>
        </p:spPr>
        <p:txBody>
          <a:bodyPr wrap="none" rtlCol="0">
            <a:spAutoFit/>
          </a:bodyPr>
          <a:lstStyle/>
          <a:p>
            <a:r>
              <a:rPr lang="en-US" sz="1350" dirty="0"/>
              <a:t>Communicate</a:t>
            </a:r>
          </a:p>
        </p:txBody>
      </p:sp>
      <p:sp>
        <p:nvSpPr>
          <p:cNvPr id="12" name="TextBox 11"/>
          <p:cNvSpPr txBox="1"/>
          <p:nvPr/>
        </p:nvSpPr>
        <p:spPr>
          <a:xfrm>
            <a:off x="5837716" y="1596866"/>
            <a:ext cx="823431" cy="300082"/>
          </a:xfrm>
          <a:prstGeom prst="rect">
            <a:avLst/>
          </a:prstGeom>
          <a:noFill/>
        </p:spPr>
        <p:txBody>
          <a:bodyPr wrap="none" rtlCol="0">
            <a:spAutoFit/>
          </a:bodyPr>
          <a:lstStyle/>
          <a:p>
            <a:r>
              <a:rPr lang="en-US" sz="1350" dirty="0"/>
              <a:t>Integrate</a:t>
            </a:r>
          </a:p>
        </p:txBody>
      </p:sp>
    </p:spTree>
    <p:extLst>
      <p:ext uri="{BB962C8B-B14F-4D97-AF65-F5344CB8AC3E}">
        <p14:creationId xmlns:p14="http://schemas.microsoft.com/office/powerpoint/2010/main" val="1243652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dirty="0">
                <a:hlinkClick r:id="rId2"/>
              </a:rPr>
              <a:t>http://www.businessinsider.com/goldman-sachs-has-more-engineers-than-facebook-2015-4</a:t>
            </a:r>
            <a:endParaRPr lang="en-US" dirty="0" smtClean="0">
              <a:hlinkClick r:id="rId2"/>
            </a:endParaRPr>
          </a:p>
          <a:p>
            <a:endParaRPr lang="en-US" dirty="0">
              <a:hlinkClick r:id="rId2"/>
            </a:endParaRPr>
          </a:p>
          <a:p>
            <a:r>
              <a:rPr lang="en-US" dirty="0" smtClean="0">
                <a:hlinkClick r:id="rId2"/>
              </a:rPr>
              <a:t>https</a:t>
            </a:r>
            <a:r>
              <a:rPr lang="en-US" dirty="0">
                <a:hlinkClick r:id="rId2"/>
              </a:rPr>
              <a:t>://</a:t>
            </a:r>
            <a:r>
              <a:rPr lang="en-US" dirty="0" smtClean="0">
                <a:hlinkClick r:id="rId2"/>
              </a:rPr>
              <a:t>www.youtube.com/watch?v=8NPzLBSBzPI</a:t>
            </a:r>
            <a:endParaRPr lang="en-US" dirty="0" smtClean="0"/>
          </a:p>
          <a:p>
            <a:endParaRPr lang="en-US" dirty="0"/>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118439775"/>
      </p:ext>
    </p:extLst>
  </p:cSld>
  <p:clrMapOvr>
    <a:masterClrMapping/>
  </p:clrMapOvr>
  <p:timing>
    <p:tnLst>
      <p:par>
        <p:cTn id="1" dur="indefinite" restart="never" nodeType="tmRoot"/>
      </p:par>
    </p:tnLst>
  </p:timing>
</p:sld>
</file>

<file path=ppt/theme/theme1.xml><?xml version="1.0" encoding="utf-8"?>
<a:theme xmlns:a="http://schemas.openxmlformats.org/drawingml/2006/main" name="CA Event Templat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2.xml><?xml version="1.0" encoding="utf-8"?>
<a:theme xmlns:a="http://schemas.openxmlformats.org/drawingml/2006/main" name="1_Corp and Event Title">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rp and Event Closing">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4.xml><?xml version="1.0" encoding="utf-8"?>
<a:theme xmlns:a="http://schemas.openxmlformats.org/drawingml/2006/main" name="Corp and Event Divider">
  <a:themeElements>
    <a:clrScheme name="CA Event color palette 2014">
      <a:dk1>
        <a:srgbClr val="FFFFFF"/>
      </a:dk1>
      <a:lt1>
        <a:srgbClr val="FFFFFF"/>
      </a:lt1>
      <a:dk2>
        <a:srgbClr val="19272C"/>
      </a:dk2>
      <a:lt2>
        <a:srgbClr val="22343A"/>
      </a:lt2>
      <a:accent1>
        <a:srgbClr val="53BBD4"/>
      </a:accent1>
      <a:accent2>
        <a:srgbClr val="D0D8D8"/>
      </a:accent2>
      <a:accent3>
        <a:srgbClr val="57C1B4"/>
      </a:accent3>
      <a:accent4>
        <a:srgbClr val="FFC91C"/>
      </a:accent4>
      <a:accent5>
        <a:srgbClr val="BD66A9"/>
      </a:accent5>
      <a:accent6>
        <a:srgbClr val="58676D"/>
      </a:accent6>
      <a:hlink>
        <a:srgbClr val="D0D8D8"/>
      </a:hlink>
      <a:folHlink>
        <a:srgbClr val="D0D8D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8100" cap="flat" cmpd="sng" algn="ctr">
          <a:noFill/>
          <a:prstDash val="solid"/>
        </a:ln>
        <a:effectLst/>
      </a:spPr>
      <a:bodyPr vert="horz" lIns="91440" tIns="91440" rIns="91440" bIns="91440" rtlCol="0" anchor="ctr"/>
      <a:lstStyle>
        <a:defPPr marL="0" marR="0" indent="0" algn="ctr" defTabSz="914400" eaLnBrk="1" fontAlgn="auto" latinLnBrk="0" hangingPunct="1">
          <a:lnSpc>
            <a:spcPts val="1720"/>
          </a:lnSpc>
          <a:spcBef>
            <a:spcPts val="0"/>
          </a:spcBef>
          <a:spcAft>
            <a:spcPts val="0"/>
          </a:spcAft>
          <a:buClr>
            <a:srgbClr val="FFFFFF"/>
          </a:buClr>
          <a:buSzTx/>
          <a:buFontTx/>
          <a:buNone/>
          <a:tabLst/>
          <a:defRPr kumimoji="0" sz="1200" b="0" i="0" u="none" strike="noStrike" kern="0" cap="none" spc="0" normalizeH="0" baseline="0" noProof="0" dirty="0" smtClean="0">
            <a:ln>
              <a:noFill/>
            </a:ln>
            <a:solidFill>
              <a:srgbClr val="FFFFFF"/>
            </a:solidFill>
            <a:effectLst/>
            <a:uLnTx/>
            <a:uFillTx/>
            <a:latin typeface="Calibri"/>
            <a:ea typeface="+mn-ea"/>
            <a:cs typeface="Arial Unicode MS" pitchFamily="34" charset="-128"/>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solidFill>
          <a:schemeClr val="tx2"/>
        </a:solidFill>
      </a:spPr>
      <a:bodyPr wrap="none" tIns="91440" bIns="91440" rtlCol="0" anchor="ctr" anchorCtr="0">
        <a:noAutofit/>
      </a:bodyPr>
      <a:lstStyle>
        <a:defPPr algn="ctr">
          <a:defRPr sz="1200" dirty="0" err="1"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CA_Corp_and_Event_Template_16x9_April_14_V3.potx</Template>
  <TotalTime>9802</TotalTime>
  <Words>1298</Words>
  <Application>Microsoft Office PowerPoint</Application>
  <PresentationFormat>Custom</PresentationFormat>
  <Paragraphs>356</Paragraphs>
  <Slides>29</Slides>
  <Notes>9</Notes>
  <HiddenSlides>0</HiddenSlides>
  <MMClips>1</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29</vt:i4>
      </vt:variant>
    </vt:vector>
  </HeadingPairs>
  <TitlesOfParts>
    <vt:vector size="39" baseType="lpstr">
      <vt:lpstr>Arial Unicode MS</vt:lpstr>
      <vt:lpstr>MS PGothic</vt:lpstr>
      <vt:lpstr>Arial</vt:lpstr>
      <vt:lpstr>CA Sans</vt:lpstr>
      <vt:lpstr>Calibri</vt:lpstr>
      <vt:lpstr>Wingdings</vt:lpstr>
      <vt:lpstr>CA Event Template</vt:lpstr>
      <vt:lpstr>1_Corp and Event Title</vt:lpstr>
      <vt:lpstr>Corp and Event Closing</vt:lpstr>
      <vt:lpstr>Corp and Event Divider</vt:lpstr>
      <vt:lpstr>DevOps 101 </vt:lpstr>
      <vt:lpstr>PowerPoint Presentation</vt:lpstr>
      <vt:lpstr>The Application Economy</vt:lpstr>
      <vt:lpstr>Patrick Debios</vt:lpstr>
      <vt:lpstr>PowerPoint Presentation</vt:lpstr>
      <vt:lpstr>PowerPoint Presentation</vt:lpstr>
      <vt:lpstr>PowerPoint Presentation</vt:lpstr>
      <vt:lpstr>PowerPoint Presentation</vt:lpstr>
      <vt:lpstr>PowerPoint Presentation</vt:lpstr>
      <vt:lpstr>THE PROBLEM DevOps -Automating the Software Development Life Cycle (SDLC)</vt:lpstr>
      <vt:lpstr>PowerPoint Presentation</vt:lpstr>
      <vt:lpstr>So ,  What is DevOps ?</vt:lpstr>
      <vt:lpstr>Culture</vt:lpstr>
      <vt:lpstr>Technology</vt:lpstr>
      <vt:lpstr>Processes     </vt:lpstr>
      <vt:lpstr>When the word DevOps no longer exists, you have achieved DevOps  …   --Another original quote by mike pepe</vt:lpstr>
      <vt:lpstr>PowerPoint Presentation</vt:lpstr>
      <vt:lpstr>Questions ?</vt:lpstr>
      <vt:lpstr>The Challenge of Today’s Complex and Dynamic IT Environment</vt:lpstr>
      <vt:lpstr>PowerPoint Presentation</vt:lpstr>
      <vt:lpstr>PowerPoint Presentation</vt:lpstr>
      <vt:lpstr>Identifying the problem</vt:lpstr>
      <vt:lpstr>DevOps is not just about Increasing # of Releases It is about Accelerating Throughput… Speed with Quality!</vt:lpstr>
      <vt:lpstr>What is DevOps?</vt:lpstr>
      <vt:lpstr>Elevator Pitch</vt:lpstr>
      <vt:lpstr>Enterprise Solution with strong ecosystem integrations</vt:lpstr>
      <vt:lpstr>Customer Champions &amp; Stakeholders </vt:lpstr>
      <vt:lpstr>Qualifying Questions</vt:lpstr>
      <vt:lpstr>Product Competition Matrix</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Mark Quattrocchi</dc:creator>
  <cp:lastModifiedBy>Michael Pepe</cp:lastModifiedBy>
  <cp:revision>658</cp:revision>
  <dcterms:created xsi:type="dcterms:W3CDTF">2013-08-28T21:16:52Z</dcterms:created>
  <dcterms:modified xsi:type="dcterms:W3CDTF">2016-09-15T19:16:51Z</dcterms:modified>
</cp:coreProperties>
</file>